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82" r:id="rId3"/>
    <p:sldId id="283" r:id="rId4"/>
    <p:sldId id="284" r:id="rId5"/>
    <p:sldId id="285" r:id="rId6"/>
    <p:sldId id="289" r:id="rId7"/>
    <p:sldId id="287" r:id="rId8"/>
    <p:sldId id="300" r:id="rId9"/>
    <p:sldId id="301" r:id="rId10"/>
    <p:sldId id="290" r:id="rId11"/>
    <p:sldId id="291" r:id="rId12"/>
    <p:sldId id="292" r:id="rId13"/>
    <p:sldId id="293" r:id="rId14"/>
    <p:sldId id="294" r:id="rId15"/>
    <p:sldId id="296" r:id="rId16"/>
    <p:sldId id="297" r:id="rId17"/>
    <p:sldId id="298" r:id="rId18"/>
    <p:sldId id="295" r:id="rId19"/>
    <p:sldId id="258" r:id="rId20"/>
    <p:sldId id="257" r:id="rId21"/>
    <p:sldId id="280" r:id="rId22"/>
    <p:sldId id="281" r:id="rId23"/>
    <p:sldId id="263" r:id="rId24"/>
    <p:sldId id="266" r:id="rId25"/>
    <p:sldId id="267" r:id="rId26"/>
    <p:sldId id="268" r:id="rId27"/>
    <p:sldId id="276" r:id="rId28"/>
    <p:sldId id="277" r:id="rId29"/>
    <p:sldId id="278" r:id="rId30"/>
    <p:sldId id="308" r:id="rId31"/>
    <p:sldId id="309" r:id="rId32"/>
    <p:sldId id="311"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86" d="100"/>
          <a:sy n="86" d="100"/>
        </p:scale>
        <p:origin x="67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111024-3734-46E9-9F83-816CD81CFC8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B9E5D88B-F2BD-4177-A8E1-7DA108D2B1A4}">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a:t>Trois types de SITUATIONS se présentent à nous</a:t>
          </a:r>
        </a:p>
        <a:p>
          <a:pPr defTabSz="711200">
            <a:lnSpc>
              <a:spcPct val="90000"/>
            </a:lnSpc>
            <a:spcBef>
              <a:spcPct val="0"/>
            </a:spcBef>
            <a:spcAft>
              <a:spcPct val="35000"/>
            </a:spcAft>
          </a:pPr>
          <a:endParaRPr lang="fr-FR" sz="1600" b="1" dirty="0"/>
        </a:p>
      </dgm:t>
    </dgm:pt>
    <dgm:pt modelId="{A6B995ED-4FEB-4107-B9F5-A79E1BA3E783}" type="parTrans" cxnId="{6FC89865-44FF-4FE8-AD25-7CF3D148F618}">
      <dgm:prSet/>
      <dgm:spPr/>
      <dgm:t>
        <a:bodyPr/>
        <a:lstStyle/>
        <a:p>
          <a:endParaRPr lang="fr-FR"/>
        </a:p>
      </dgm:t>
    </dgm:pt>
    <dgm:pt modelId="{6EB7C294-A9D5-490D-AE14-751E2A42926E}" type="sibTrans" cxnId="{6FC89865-44FF-4FE8-AD25-7CF3D148F618}">
      <dgm:prSet/>
      <dgm:spPr/>
      <dgm:t>
        <a:bodyPr/>
        <a:lstStyle/>
        <a:p>
          <a:endParaRPr lang="fr-FR"/>
        </a:p>
      </dgm:t>
    </dgm:pt>
    <dgm:pt modelId="{9493359D-6887-4050-854D-04AA44BAEA0D}">
      <dgm:prSet phldrT="[Texte]"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a:t>les pathologies chroniques</a:t>
          </a:r>
        </a:p>
        <a:p>
          <a:pPr defTabSz="800100">
            <a:lnSpc>
              <a:spcPct val="90000"/>
            </a:lnSpc>
            <a:spcBef>
              <a:spcPct val="0"/>
            </a:spcBef>
            <a:spcAft>
              <a:spcPct val="35000"/>
            </a:spcAft>
          </a:pPr>
          <a:endParaRPr lang="fr-FR" sz="1800" dirty="0"/>
        </a:p>
      </dgm:t>
    </dgm:pt>
    <dgm:pt modelId="{71B3AE93-0C91-4D2B-B42D-04CCB646BE13}" type="parTrans" cxnId="{AC0228F4-8627-4F97-A406-B44FD4EE5F17}">
      <dgm:prSet/>
      <dgm:spPr/>
      <dgm:t>
        <a:bodyPr/>
        <a:lstStyle/>
        <a:p>
          <a:endParaRPr lang="fr-FR"/>
        </a:p>
      </dgm:t>
    </dgm:pt>
    <dgm:pt modelId="{E66D4706-AC11-43E6-A3B7-5567AE210B63}" type="sibTrans" cxnId="{AC0228F4-8627-4F97-A406-B44FD4EE5F17}">
      <dgm:prSet/>
      <dgm:spPr/>
      <dgm:t>
        <a:bodyPr/>
        <a:lstStyle/>
        <a:p>
          <a:endParaRPr lang="fr-FR"/>
        </a:p>
      </dgm:t>
    </dgm:pt>
    <dgm:pt modelId="{D8549835-4CB2-4698-B4FC-530D41E36B1F}">
      <dgm:prSet phldrT="[Texte]" custT="1"/>
      <dgm:spPr>
        <a:solidFill>
          <a:schemeClr val="accent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2000" b="1" dirty="0"/>
            <a:t>les décompensations aiguës</a:t>
          </a:r>
        </a:p>
        <a:p>
          <a:pPr defTabSz="800100">
            <a:lnSpc>
              <a:spcPct val="90000"/>
            </a:lnSpc>
            <a:spcBef>
              <a:spcPct val="0"/>
            </a:spcBef>
            <a:spcAft>
              <a:spcPct val="35000"/>
            </a:spcAft>
          </a:pPr>
          <a:endParaRPr lang="fr-FR" sz="2000" b="1" dirty="0"/>
        </a:p>
      </dgm:t>
    </dgm:pt>
    <dgm:pt modelId="{BC50F3E5-2292-4A21-965D-82E0E75DC8BB}" type="parTrans" cxnId="{4E47DDCF-DF46-4576-9F53-6E4522233EA6}">
      <dgm:prSet/>
      <dgm:spPr/>
      <dgm:t>
        <a:bodyPr/>
        <a:lstStyle/>
        <a:p>
          <a:endParaRPr lang="fr-FR"/>
        </a:p>
      </dgm:t>
    </dgm:pt>
    <dgm:pt modelId="{0855D4B0-36E6-44D1-A88A-E60324B0A026}" type="sibTrans" cxnId="{4E47DDCF-DF46-4576-9F53-6E4522233EA6}">
      <dgm:prSet/>
      <dgm:spPr/>
      <dgm:t>
        <a:bodyPr/>
        <a:lstStyle/>
        <a:p>
          <a:endParaRPr lang="fr-FR"/>
        </a:p>
      </dgm:t>
    </dgm:pt>
    <dgm:pt modelId="{A02724DF-56B1-4060-9795-FE2E665F2709}">
      <dgm:prSet phldrT="[Texte]" custT="1"/>
      <dgm:spPr/>
      <dgm:t>
        <a:bodyPr/>
        <a:lstStyle/>
        <a:p>
          <a:r>
            <a:rPr lang="fr-FR" sz="1800" b="1" dirty="0"/>
            <a:t>les explorations des patients à la recherche de pathologies cardiaques (ou pour aller plus loin dans leur exploration).</a:t>
          </a:r>
        </a:p>
      </dgm:t>
    </dgm:pt>
    <dgm:pt modelId="{6540940E-D2D8-4964-99B6-173D51F93D98}" type="parTrans" cxnId="{8233F3A1-06DD-4096-8B3A-27EAC8180FF8}">
      <dgm:prSet/>
      <dgm:spPr/>
      <dgm:t>
        <a:bodyPr/>
        <a:lstStyle/>
        <a:p>
          <a:endParaRPr lang="fr-FR"/>
        </a:p>
      </dgm:t>
    </dgm:pt>
    <dgm:pt modelId="{68329667-C51B-426C-B08A-A53434C132E3}" type="sibTrans" cxnId="{8233F3A1-06DD-4096-8B3A-27EAC8180FF8}">
      <dgm:prSet/>
      <dgm:spPr/>
      <dgm:t>
        <a:bodyPr/>
        <a:lstStyle/>
        <a:p>
          <a:endParaRPr lang="fr-FR"/>
        </a:p>
      </dgm:t>
    </dgm:pt>
    <dgm:pt modelId="{64FBF035-2F10-42CB-ABE3-0B7897A2CC2F}" type="pres">
      <dgm:prSet presAssocID="{AE111024-3734-46E9-9F83-816CD81CFC82}" presName="hierChild1" presStyleCnt="0">
        <dgm:presLayoutVars>
          <dgm:orgChart val="1"/>
          <dgm:chPref val="1"/>
          <dgm:dir/>
          <dgm:animOne val="branch"/>
          <dgm:animLvl val="lvl"/>
          <dgm:resizeHandles/>
        </dgm:presLayoutVars>
      </dgm:prSet>
      <dgm:spPr/>
    </dgm:pt>
    <dgm:pt modelId="{024772BB-EEE4-46E9-B9FD-DF5DF9B300E1}" type="pres">
      <dgm:prSet presAssocID="{B9E5D88B-F2BD-4177-A8E1-7DA108D2B1A4}" presName="hierRoot1" presStyleCnt="0">
        <dgm:presLayoutVars>
          <dgm:hierBranch val="init"/>
        </dgm:presLayoutVars>
      </dgm:prSet>
      <dgm:spPr/>
    </dgm:pt>
    <dgm:pt modelId="{BDE167D3-0266-41E9-804F-B1543256EE69}" type="pres">
      <dgm:prSet presAssocID="{B9E5D88B-F2BD-4177-A8E1-7DA108D2B1A4}" presName="rootComposite1" presStyleCnt="0"/>
      <dgm:spPr/>
    </dgm:pt>
    <dgm:pt modelId="{AC344048-4923-4A86-9737-1FCF13D64101}" type="pres">
      <dgm:prSet presAssocID="{B9E5D88B-F2BD-4177-A8E1-7DA108D2B1A4}" presName="rootText1" presStyleLbl="node0" presStyleIdx="0" presStyleCnt="1" custScaleX="86960" custScaleY="59067">
        <dgm:presLayoutVars>
          <dgm:chPref val="3"/>
        </dgm:presLayoutVars>
      </dgm:prSet>
      <dgm:spPr/>
    </dgm:pt>
    <dgm:pt modelId="{6310D265-DF8D-4A9D-BA37-8DF664F2D0F1}" type="pres">
      <dgm:prSet presAssocID="{B9E5D88B-F2BD-4177-A8E1-7DA108D2B1A4}" presName="rootConnector1" presStyleLbl="node1" presStyleIdx="0" presStyleCnt="0"/>
      <dgm:spPr/>
    </dgm:pt>
    <dgm:pt modelId="{B9B3699A-C7C3-464D-AB5D-1829939EC1A1}" type="pres">
      <dgm:prSet presAssocID="{B9E5D88B-F2BD-4177-A8E1-7DA108D2B1A4}" presName="hierChild2" presStyleCnt="0"/>
      <dgm:spPr/>
    </dgm:pt>
    <dgm:pt modelId="{0A3F5D15-411A-4F31-96CF-90B156B34940}" type="pres">
      <dgm:prSet presAssocID="{71B3AE93-0C91-4D2B-B42D-04CCB646BE13}" presName="Name64" presStyleLbl="parChTrans1D2" presStyleIdx="0" presStyleCnt="3"/>
      <dgm:spPr/>
    </dgm:pt>
    <dgm:pt modelId="{31166ECD-2562-4DB9-8E8C-3C36F77D2990}" type="pres">
      <dgm:prSet presAssocID="{9493359D-6887-4050-854D-04AA44BAEA0D}" presName="hierRoot2" presStyleCnt="0">
        <dgm:presLayoutVars>
          <dgm:hierBranch val="init"/>
        </dgm:presLayoutVars>
      </dgm:prSet>
      <dgm:spPr/>
    </dgm:pt>
    <dgm:pt modelId="{47C2131D-9099-497E-B55A-21A4786B7350}" type="pres">
      <dgm:prSet presAssocID="{9493359D-6887-4050-854D-04AA44BAEA0D}" presName="rootComposite" presStyleCnt="0"/>
      <dgm:spPr/>
    </dgm:pt>
    <dgm:pt modelId="{19863A28-C634-46C3-AEF7-3775860056B2}" type="pres">
      <dgm:prSet presAssocID="{9493359D-6887-4050-854D-04AA44BAEA0D}" presName="rootText" presStyleLbl="node2" presStyleIdx="0" presStyleCnt="3" custScaleY="49842" custLinFactNeighborX="85" custLinFactNeighborY="2012">
        <dgm:presLayoutVars>
          <dgm:chPref val="3"/>
        </dgm:presLayoutVars>
      </dgm:prSet>
      <dgm:spPr/>
    </dgm:pt>
    <dgm:pt modelId="{BA54149C-8319-42CF-8CCD-242BE33F87D4}" type="pres">
      <dgm:prSet presAssocID="{9493359D-6887-4050-854D-04AA44BAEA0D}" presName="rootConnector" presStyleLbl="node2" presStyleIdx="0" presStyleCnt="3"/>
      <dgm:spPr/>
    </dgm:pt>
    <dgm:pt modelId="{A18D87E5-2BE2-4CA1-B866-71635BF9E7D8}" type="pres">
      <dgm:prSet presAssocID="{9493359D-6887-4050-854D-04AA44BAEA0D}" presName="hierChild4" presStyleCnt="0"/>
      <dgm:spPr/>
    </dgm:pt>
    <dgm:pt modelId="{E5017544-407D-4885-807A-EEAA2C8F0578}" type="pres">
      <dgm:prSet presAssocID="{9493359D-6887-4050-854D-04AA44BAEA0D}" presName="hierChild5" presStyleCnt="0"/>
      <dgm:spPr/>
    </dgm:pt>
    <dgm:pt modelId="{F3288E14-8B67-4727-9DED-B9B00CBF7AC3}" type="pres">
      <dgm:prSet presAssocID="{BC50F3E5-2292-4A21-965D-82E0E75DC8BB}" presName="Name64" presStyleLbl="parChTrans1D2" presStyleIdx="1" presStyleCnt="3"/>
      <dgm:spPr/>
    </dgm:pt>
    <dgm:pt modelId="{85B9216E-9528-420C-A4AE-62219001C199}" type="pres">
      <dgm:prSet presAssocID="{D8549835-4CB2-4698-B4FC-530D41E36B1F}" presName="hierRoot2" presStyleCnt="0">
        <dgm:presLayoutVars>
          <dgm:hierBranch val="init"/>
        </dgm:presLayoutVars>
      </dgm:prSet>
      <dgm:spPr/>
    </dgm:pt>
    <dgm:pt modelId="{5DA8BAF5-D028-45A5-B0C9-F5D835FEDC09}" type="pres">
      <dgm:prSet presAssocID="{D8549835-4CB2-4698-B4FC-530D41E36B1F}" presName="rootComposite" presStyleCnt="0"/>
      <dgm:spPr/>
    </dgm:pt>
    <dgm:pt modelId="{15E4539C-C6FC-4299-ABA6-9C007577D1E4}" type="pres">
      <dgm:prSet presAssocID="{D8549835-4CB2-4698-B4FC-530D41E36B1F}" presName="rootText" presStyleLbl="node2" presStyleIdx="1" presStyleCnt="3" custScaleY="55529" custLinFactNeighborX="85" custLinFactNeighborY="12073">
        <dgm:presLayoutVars>
          <dgm:chPref val="3"/>
        </dgm:presLayoutVars>
      </dgm:prSet>
      <dgm:spPr/>
    </dgm:pt>
    <dgm:pt modelId="{CE615BB5-5C7F-41DE-85DC-93AF1B03BE7D}" type="pres">
      <dgm:prSet presAssocID="{D8549835-4CB2-4698-B4FC-530D41E36B1F}" presName="rootConnector" presStyleLbl="node2" presStyleIdx="1" presStyleCnt="3"/>
      <dgm:spPr/>
    </dgm:pt>
    <dgm:pt modelId="{B4AC3EEF-A52B-4BEE-86AB-DD42858601B6}" type="pres">
      <dgm:prSet presAssocID="{D8549835-4CB2-4698-B4FC-530D41E36B1F}" presName="hierChild4" presStyleCnt="0"/>
      <dgm:spPr/>
    </dgm:pt>
    <dgm:pt modelId="{9F1A5B22-8BEF-4E9C-9931-D60047975AE2}" type="pres">
      <dgm:prSet presAssocID="{D8549835-4CB2-4698-B4FC-530D41E36B1F}" presName="hierChild5" presStyleCnt="0"/>
      <dgm:spPr/>
    </dgm:pt>
    <dgm:pt modelId="{326FED69-D364-41CC-B14A-500C4B6A9C94}" type="pres">
      <dgm:prSet presAssocID="{6540940E-D2D8-4964-99B6-173D51F93D98}" presName="Name64" presStyleLbl="parChTrans1D2" presStyleIdx="2" presStyleCnt="3"/>
      <dgm:spPr/>
    </dgm:pt>
    <dgm:pt modelId="{40502C57-29AA-44D4-BF2D-5B26960F354C}" type="pres">
      <dgm:prSet presAssocID="{A02724DF-56B1-4060-9795-FE2E665F2709}" presName="hierRoot2" presStyleCnt="0">
        <dgm:presLayoutVars>
          <dgm:hierBranch val="init"/>
        </dgm:presLayoutVars>
      </dgm:prSet>
      <dgm:spPr/>
    </dgm:pt>
    <dgm:pt modelId="{C755791D-A5AB-4F0F-BF69-B90E86509D41}" type="pres">
      <dgm:prSet presAssocID="{A02724DF-56B1-4060-9795-FE2E665F2709}" presName="rootComposite" presStyleCnt="0"/>
      <dgm:spPr/>
    </dgm:pt>
    <dgm:pt modelId="{CFAA0AB9-D00B-4AA8-93AD-709EE8D4339A}" type="pres">
      <dgm:prSet presAssocID="{A02724DF-56B1-4060-9795-FE2E665F2709}" presName="rootText" presStyleLbl="node2" presStyleIdx="2" presStyleCnt="3" custScaleX="99398" custScaleY="73017" custLinFactNeighborX="335" custLinFactNeighborY="-9872">
        <dgm:presLayoutVars>
          <dgm:chPref val="3"/>
        </dgm:presLayoutVars>
      </dgm:prSet>
      <dgm:spPr/>
    </dgm:pt>
    <dgm:pt modelId="{3A5E6623-1638-441B-9A29-F9AAC47D28AE}" type="pres">
      <dgm:prSet presAssocID="{A02724DF-56B1-4060-9795-FE2E665F2709}" presName="rootConnector" presStyleLbl="node2" presStyleIdx="2" presStyleCnt="3"/>
      <dgm:spPr/>
    </dgm:pt>
    <dgm:pt modelId="{97E69EED-179F-4D84-8125-019F7BB51182}" type="pres">
      <dgm:prSet presAssocID="{A02724DF-56B1-4060-9795-FE2E665F2709}" presName="hierChild4" presStyleCnt="0"/>
      <dgm:spPr/>
    </dgm:pt>
    <dgm:pt modelId="{9D5D3AF8-9DB6-4969-953A-B89C0970874C}" type="pres">
      <dgm:prSet presAssocID="{A02724DF-56B1-4060-9795-FE2E665F2709}" presName="hierChild5" presStyleCnt="0"/>
      <dgm:spPr/>
    </dgm:pt>
    <dgm:pt modelId="{B2A8FEC0-46C3-4065-8D77-6C0C2C926EBE}" type="pres">
      <dgm:prSet presAssocID="{B9E5D88B-F2BD-4177-A8E1-7DA108D2B1A4}" presName="hierChild3" presStyleCnt="0"/>
      <dgm:spPr/>
    </dgm:pt>
  </dgm:ptLst>
  <dgm:cxnLst>
    <dgm:cxn modelId="{5379810F-F8AA-44CF-B41A-5BFB863C2D5A}" type="presOf" srcId="{B9E5D88B-F2BD-4177-A8E1-7DA108D2B1A4}" destId="{6310D265-DF8D-4A9D-BA37-8DF664F2D0F1}" srcOrd="1" destOrd="0" presId="urn:microsoft.com/office/officeart/2009/3/layout/HorizontalOrganizationChart"/>
    <dgm:cxn modelId="{732A201A-9973-4619-A052-5B33F3F7A86E}" type="presOf" srcId="{6540940E-D2D8-4964-99B6-173D51F93D98}" destId="{326FED69-D364-41CC-B14A-500C4B6A9C94}" srcOrd="0" destOrd="0" presId="urn:microsoft.com/office/officeart/2009/3/layout/HorizontalOrganizationChart"/>
    <dgm:cxn modelId="{442D981A-4B1E-48C0-9281-8AB5FCDC0A22}" type="presOf" srcId="{B9E5D88B-F2BD-4177-A8E1-7DA108D2B1A4}" destId="{AC344048-4923-4A86-9737-1FCF13D64101}" srcOrd="0" destOrd="0" presId="urn:microsoft.com/office/officeart/2009/3/layout/HorizontalOrganizationChart"/>
    <dgm:cxn modelId="{EC601A29-8E87-425F-8A6D-337CA6A892F9}" type="presOf" srcId="{9493359D-6887-4050-854D-04AA44BAEA0D}" destId="{19863A28-C634-46C3-AEF7-3775860056B2}" srcOrd="0" destOrd="0" presId="urn:microsoft.com/office/officeart/2009/3/layout/HorizontalOrganizationChart"/>
    <dgm:cxn modelId="{6FC89865-44FF-4FE8-AD25-7CF3D148F618}" srcId="{AE111024-3734-46E9-9F83-816CD81CFC82}" destId="{B9E5D88B-F2BD-4177-A8E1-7DA108D2B1A4}" srcOrd="0" destOrd="0" parTransId="{A6B995ED-4FEB-4107-B9F5-A79E1BA3E783}" sibTransId="{6EB7C294-A9D5-490D-AE14-751E2A42926E}"/>
    <dgm:cxn modelId="{C7BCAB7F-205F-443E-96AF-2F6DF6D62081}" type="presOf" srcId="{A02724DF-56B1-4060-9795-FE2E665F2709}" destId="{3A5E6623-1638-441B-9A29-F9AAC47D28AE}" srcOrd="1" destOrd="0" presId="urn:microsoft.com/office/officeart/2009/3/layout/HorizontalOrganizationChart"/>
    <dgm:cxn modelId="{650D4284-055B-49B3-B6ED-7684F9995A47}" type="presOf" srcId="{D8549835-4CB2-4698-B4FC-530D41E36B1F}" destId="{15E4539C-C6FC-4299-ABA6-9C007577D1E4}" srcOrd="0" destOrd="0" presId="urn:microsoft.com/office/officeart/2009/3/layout/HorizontalOrganizationChart"/>
    <dgm:cxn modelId="{8233F3A1-06DD-4096-8B3A-27EAC8180FF8}" srcId="{B9E5D88B-F2BD-4177-A8E1-7DA108D2B1A4}" destId="{A02724DF-56B1-4060-9795-FE2E665F2709}" srcOrd="2" destOrd="0" parTransId="{6540940E-D2D8-4964-99B6-173D51F93D98}" sibTransId="{68329667-C51B-426C-B08A-A53434C132E3}"/>
    <dgm:cxn modelId="{591280BB-CE07-4969-9484-07E61D282A34}" type="presOf" srcId="{D8549835-4CB2-4698-B4FC-530D41E36B1F}" destId="{CE615BB5-5C7F-41DE-85DC-93AF1B03BE7D}" srcOrd="1" destOrd="0" presId="urn:microsoft.com/office/officeart/2009/3/layout/HorizontalOrganizationChart"/>
    <dgm:cxn modelId="{619511BF-0293-4922-A6B3-BF7266E8BCE2}" type="presOf" srcId="{A02724DF-56B1-4060-9795-FE2E665F2709}" destId="{CFAA0AB9-D00B-4AA8-93AD-709EE8D4339A}" srcOrd="0" destOrd="0" presId="urn:microsoft.com/office/officeart/2009/3/layout/HorizontalOrganizationChart"/>
    <dgm:cxn modelId="{D224F9C7-EF41-4801-8860-3B7C6A18DAEF}" type="presOf" srcId="{BC50F3E5-2292-4A21-965D-82E0E75DC8BB}" destId="{F3288E14-8B67-4727-9DED-B9B00CBF7AC3}" srcOrd="0" destOrd="0" presId="urn:microsoft.com/office/officeart/2009/3/layout/HorizontalOrganizationChart"/>
    <dgm:cxn modelId="{4E47DDCF-DF46-4576-9F53-6E4522233EA6}" srcId="{B9E5D88B-F2BD-4177-A8E1-7DA108D2B1A4}" destId="{D8549835-4CB2-4698-B4FC-530D41E36B1F}" srcOrd="1" destOrd="0" parTransId="{BC50F3E5-2292-4A21-965D-82E0E75DC8BB}" sibTransId="{0855D4B0-36E6-44D1-A88A-E60324B0A026}"/>
    <dgm:cxn modelId="{5A93EECF-AC3B-4840-8E4A-EE0601984AB7}" type="presOf" srcId="{71B3AE93-0C91-4D2B-B42D-04CCB646BE13}" destId="{0A3F5D15-411A-4F31-96CF-90B156B34940}" srcOrd="0" destOrd="0" presId="urn:microsoft.com/office/officeart/2009/3/layout/HorizontalOrganizationChart"/>
    <dgm:cxn modelId="{E9D73DD3-D1B6-4BBA-B05F-A9709345C381}" type="presOf" srcId="{9493359D-6887-4050-854D-04AA44BAEA0D}" destId="{BA54149C-8319-42CF-8CCD-242BE33F87D4}" srcOrd="1" destOrd="0" presId="urn:microsoft.com/office/officeart/2009/3/layout/HorizontalOrganizationChart"/>
    <dgm:cxn modelId="{F1E1BCD6-EC9A-4C32-9753-05A0F79B7FA8}" type="presOf" srcId="{AE111024-3734-46E9-9F83-816CD81CFC82}" destId="{64FBF035-2F10-42CB-ABE3-0B7897A2CC2F}" srcOrd="0" destOrd="0" presId="urn:microsoft.com/office/officeart/2009/3/layout/HorizontalOrganizationChart"/>
    <dgm:cxn modelId="{AC0228F4-8627-4F97-A406-B44FD4EE5F17}" srcId="{B9E5D88B-F2BD-4177-A8E1-7DA108D2B1A4}" destId="{9493359D-6887-4050-854D-04AA44BAEA0D}" srcOrd="0" destOrd="0" parTransId="{71B3AE93-0C91-4D2B-B42D-04CCB646BE13}" sibTransId="{E66D4706-AC11-43E6-A3B7-5567AE210B63}"/>
    <dgm:cxn modelId="{275DF6C0-FE7A-496B-830C-E878610CD8F3}" type="presParOf" srcId="{64FBF035-2F10-42CB-ABE3-0B7897A2CC2F}" destId="{024772BB-EEE4-46E9-B9FD-DF5DF9B300E1}" srcOrd="0" destOrd="0" presId="urn:microsoft.com/office/officeart/2009/3/layout/HorizontalOrganizationChart"/>
    <dgm:cxn modelId="{5A6C3E85-DB74-4245-ABAF-AA1EE279CEE3}" type="presParOf" srcId="{024772BB-EEE4-46E9-B9FD-DF5DF9B300E1}" destId="{BDE167D3-0266-41E9-804F-B1543256EE69}" srcOrd="0" destOrd="0" presId="urn:microsoft.com/office/officeart/2009/3/layout/HorizontalOrganizationChart"/>
    <dgm:cxn modelId="{9049E68F-ECBB-4988-85F7-4141B3ACB8B0}" type="presParOf" srcId="{BDE167D3-0266-41E9-804F-B1543256EE69}" destId="{AC344048-4923-4A86-9737-1FCF13D64101}" srcOrd="0" destOrd="0" presId="urn:microsoft.com/office/officeart/2009/3/layout/HorizontalOrganizationChart"/>
    <dgm:cxn modelId="{86158F27-2547-4B89-A50C-A1970DD42939}" type="presParOf" srcId="{BDE167D3-0266-41E9-804F-B1543256EE69}" destId="{6310D265-DF8D-4A9D-BA37-8DF664F2D0F1}" srcOrd="1" destOrd="0" presId="urn:microsoft.com/office/officeart/2009/3/layout/HorizontalOrganizationChart"/>
    <dgm:cxn modelId="{E18F9280-E299-4D43-92E3-0A2AEF8D855C}" type="presParOf" srcId="{024772BB-EEE4-46E9-B9FD-DF5DF9B300E1}" destId="{B9B3699A-C7C3-464D-AB5D-1829939EC1A1}" srcOrd="1" destOrd="0" presId="urn:microsoft.com/office/officeart/2009/3/layout/HorizontalOrganizationChart"/>
    <dgm:cxn modelId="{28D6E265-107D-4D59-8B68-945D25CE34FC}" type="presParOf" srcId="{B9B3699A-C7C3-464D-AB5D-1829939EC1A1}" destId="{0A3F5D15-411A-4F31-96CF-90B156B34940}" srcOrd="0" destOrd="0" presId="urn:microsoft.com/office/officeart/2009/3/layout/HorizontalOrganizationChart"/>
    <dgm:cxn modelId="{7395388F-79FA-4361-8BED-620C9B6F0723}" type="presParOf" srcId="{B9B3699A-C7C3-464D-AB5D-1829939EC1A1}" destId="{31166ECD-2562-4DB9-8E8C-3C36F77D2990}" srcOrd="1" destOrd="0" presId="urn:microsoft.com/office/officeart/2009/3/layout/HorizontalOrganizationChart"/>
    <dgm:cxn modelId="{87F04218-198A-4D88-AF6F-05ED739DB03F}" type="presParOf" srcId="{31166ECD-2562-4DB9-8E8C-3C36F77D2990}" destId="{47C2131D-9099-497E-B55A-21A4786B7350}" srcOrd="0" destOrd="0" presId="urn:microsoft.com/office/officeart/2009/3/layout/HorizontalOrganizationChart"/>
    <dgm:cxn modelId="{3C4872CD-84DC-4F35-9434-426DD4784672}" type="presParOf" srcId="{47C2131D-9099-497E-B55A-21A4786B7350}" destId="{19863A28-C634-46C3-AEF7-3775860056B2}" srcOrd="0" destOrd="0" presId="urn:microsoft.com/office/officeart/2009/3/layout/HorizontalOrganizationChart"/>
    <dgm:cxn modelId="{66B566F6-F6E9-4B31-A4A9-64564E8DE32F}" type="presParOf" srcId="{47C2131D-9099-497E-B55A-21A4786B7350}" destId="{BA54149C-8319-42CF-8CCD-242BE33F87D4}" srcOrd="1" destOrd="0" presId="urn:microsoft.com/office/officeart/2009/3/layout/HorizontalOrganizationChart"/>
    <dgm:cxn modelId="{B6BAD810-779E-4471-BFE4-30CA0CFFEC9D}" type="presParOf" srcId="{31166ECD-2562-4DB9-8E8C-3C36F77D2990}" destId="{A18D87E5-2BE2-4CA1-B866-71635BF9E7D8}" srcOrd="1" destOrd="0" presId="urn:microsoft.com/office/officeart/2009/3/layout/HorizontalOrganizationChart"/>
    <dgm:cxn modelId="{B6E986B3-F3D0-4B09-8885-8E0C6212FDFB}" type="presParOf" srcId="{31166ECD-2562-4DB9-8E8C-3C36F77D2990}" destId="{E5017544-407D-4885-807A-EEAA2C8F0578}" srcOrd="2" destOrd="0" presId="urn:microsoft.com/office/officeart/2009/3/layout/HorizontalOrganizationChart"/>
    <dgm:cxn modelId="{AA97DCEC-0939-42A7-A9AB-DCAF170EE917}" type="presParOf" srcId="{B9B3699A-C7C3-464D-AB5D-1829939EC1A1}" destId="{F3288E14-8B67-4727-9DED-B9B00CBF7AC3}" srcOrd="2" destOrd="0" presId="urn:microsoft.com/office/officeart/2009/3/layout/HorizontalOrganizationChart"/>
    <dgm:cxn modelId="{CAB6238B-794E-46AF-91D6-102E5A69D091}" type="presParOf" srcId="{B9B3699A-C7C3-464D-AB5D-1829939EC1A1}" destId="{85B9216E-9528-420C-A4AE-62219001C199}" srcOrd="3" destOrd="0" presId="urn:microsoft.com/office/officeart/2009/3/layout/HorizontalOrganizationChart"/>
    <dgm:cxn modelId="{C32F3781-A55D-4FDE-A1C1-0930FDC187A1}" type="presParOf" srcId="{85B9216E-9528-420C-A4AE-62219001C199}" destId="{5DA8BAF5-D028-45A5-B0C9-F5D835FEDC09}" srcOrd="0" destOrd="0" presId="urn:microsoft.com/office/officeart/2009/3/layout/HorizontalOrganizationChart"/>
    <dgm:cxn modelId="{7F9714D8-92F5-412B-AB85-A0EA547AB2A7}" type="presParOf" srcId="{5DA8BAF5-D028-45A5-B0C9-F5D835FEDC09}" destId="{15E4539C-C6FC-4299-ABA6-9C007577D1E4}" srcOrd="0" destOrd="0" presId="urn:microsoft.com/office/officeart/2009/3/layout/HorizontalOrganizationChart"/>
    <dgm:cxn modelId="{2E63E01E-D5AB-4E93-B431-91E40B828A27}" type="presParOf" srcId="{5DA8BAF5-D028-45A5-B0C9-F5D835FEDC09}" destId="{CE615BB5-5C7F-41DE-85DC-93AF1B03BE7D}" srcOrd="1" destOrd="0" presId="urn:microsoft.com/office/officeart/2009/3/layout/HorizontalOrganizationChart"/>
    <dgm:cxn modelId="{AFBE4706-3422-4AB9-BAD3-803F11E9D6DE}" type="presParOf" srcId="{85B9216E-9528-420C-A4AE-62219001C199}" destId="{B4AC3EEF-A52B-4BEE-86AB-DD42858601B6}" srcOrd="1" destOrd="0" presId="urn:microsoft.com/office/officeart/2009/3/layout/HorizontalOrganizationChart"/>
    <dgm:cxn modelId="{6C3A57B7-4916-474D-BEFF-38FF028ACA89}" type="presParOf" srcId="{85B9216E-9528-420C-A4AE-62219001C199}" destId="{9F1A5B22-8BEF-4E9C-9931-D60047975AE2}" srcOrd="2" destOrd="0" presId="urn:microsoft.com/office/officeart/2009/3/layout/HorizontalOrganizationChart"/>
    <dgm:cxn modelId="{16559822-30FF-42D0-8200-A6C713D59804}" type="presParOf" srcId="{B9B3699A-C7C3-464D-AB5D-1829939EC1A1}" destId="{326FED69-D364-41CC-B14A-500C4B6A9C94}" srcOrd="4" destOrd="0" presId="urn:microsoft.com/office/officeart/2009/3/layout/HorizontalOrganizationChart"/>
    <dgm:cxn modelId="{42A232C7-B887-434D-BD61-9905A416BEFC}" type="presParOf" srcId="{B9B3699A-C7C3-464D-AB5D-1829939EC1A1}" destId="{40502C57-29AA-44D4-BF2D-5B26960F354C}" srcOrd="5" destOrd="0" presId="urn:microsoft.com/office/officeart/2009/3/layout/HorizontalOrganizationChart"/>
    <dgm:cxn modelId="{31685D96-7F81-453E-A4D5-914927D2A941}" type="presParOf" srcId="{40502C57-29AA-44D4-BF2D-5B26960F354C}" destId="{C755791D-A5AB-4F0F-BF69-B90E86509D41}" srcOrd="0" destOrd="0" presId="urn:microsoft.com/office/officeart/2009/3/layout/HorizontalOrganizationChart"/>
    <dgm:cxn modelId="{A794F8B7-7F44-4B56-8F0A-2D05DE9B760D}" type="presParOf" srcId="{C755791D-A5AB-4F0F-BF69-B90E86509D41}" destId="{CFAA0AB9-D00B-4AA8-93AD-709EE8D4339A}" srcOrd="0" destOrd="0" presId="urn:microsoft.com/office/officeart/2009/3/layout/HorizontalOrganizationChart"/>
    <dgm:cxn modelId="{82A9EC33-1056-4CB6-9029-0A4CD5FF1D8F}" type="presParOf" srcId="{C755791D-A5AB-4F0F-BF69-B90E86509D41}" destId="{3A5E6623-1638-441B-9A29-F9AAC47D28AE}" srcOrd="1" destOrd="0" presId="urn:microsoft.com/office/officeart/2009/3/layout/HorizontalOrganizationChart"/>
    <dgm:cxn modelId="{AC48BC84-A412-4B63-94F7-B06BFE0C23CC}" type="presParOf" srcId="{40502C57-29AA-44D4-BF2D-5B26960F354C}" destId="{97E69EED-179F-4D84-8125-019F7BB51182}" srcOrd="1" destOrd="0" presId="urn:microsoft.com/office/officeart/2009/3/layout/HorizontalOrganizationChart"/>
    <dgm:cxn modelId="{FD0006D1-5BE4-41B4-B0E9-D5A42B5F4493}" type="presParOf" srcId="{40502C57-29AA-44D4-BF2D-5B26960F354C}" destId="{9D5D3AF8-9DB6-4969-953A-B89C0970874C}" srcOrd="2" destOrd="0" presId="urn:microsoft.com/office/officeart/2009/3/layout/HorizontalOrganizationChart"/>
    <dgm:cxn modelId="{53E4F457-9E7E-4BB5-9565-7D48EBA93433}" type="presParOf" srcId="{024772BB-EEE4-46E9-B9FD-DF5DF9B300E1}" destId="{B2A8FEC0-46C3-4065-8D77-6C0C2C926EB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FED69-D364-41CC-B14A-500C4B6A9C94}">
      <dsp:nvSpPr>
        <dsp:cNvPr id="0" name=""/>
        <dsp:cNvSpPr/>
      </dsp:nvSpPr>
      <dsp:spPr>
        <a:xfrm>
          <a:off x="4472113" y="2328188"/>
          <a:ext cx="1044750" cy="1313098"/>
        </a:xfrm>
        <a:custGeom>
          <a:avLst/>
          <a:gdLst/>
          <a:ahLst/>
          <a:cxnLst/>
          <a:rect l="0" t="0" r="0" b="0"/>
          <a:pathLst>
            <a:path>
              <a:moveTo>
                <a:pt x="0" y="0"/>
              </a:moveTo>
              <a:lnTo>
                <a:pt x="530980" y="0"/>
              </a:lnTo>
              <a:lnTo>
                <a:pt x="530980" y="1313098"/>
              </a:lnTo>
              <a:lnTo>
                <a:pt x="1044750" y="13130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288E14-8B67-4727-9DED-B9B00CBF7AC3}">
      <dsp:nvSpPr>
        <dsp:cNvPr id="0" name=""/>
        <dsp:cNvSpPr/>
      </dsp:nvSpPr>
      <dsp:spPr>
        <a:xfrm>
          <a:off x="4472113" y="2282468"/>
          <a:ext cx="1031906" cy="91440"/>
        </a:xfrm>
        <a:custGeom>
          <a:avLst/>
          <a:gdLst/>
          <a:ahLst/>
          <a:cxnLst/>
          <a:rect l="0" t="0" r="0" b="0"/>
          <a:pathLst>
            <a:path>
              <a:moveTo>
                <a:pt x="0" y="45720"/>
              </a:moveTo>
              <a:lnTo>
                <a:pt x="518136" y="45720"/>
              </a:lnTo>
              <a:lnTo>
                <a:pt x="518136" y="53327"/>
              </a:lnTo>
              <a:lnTo>
                <a:pt x="1031906" y="53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3F5D15-411A-4F31-96CF-90B156B34940}">
      <dsp:nvSpPr>
        <dsp:cNvPr id="0" name=""/>
        <dsp:cNvSpPr/>
      </dsp:nvSpPr>
      <dsp:spPr>
        <a:xfrm>
          <a:off x="4472113" y="710347"/>
          <a:ext cx="1031906" cy="1617840"/>
        </a:xfrm>
        <a:custGeom>
          <a:avLst/>
          <a:gdLst/>
          <a:ahLst/>
          <a:cxnLst/>
          <a:rect l="0" t="0" r="0" b="0"/>
          <a:pathLst>
            <a:path>
              <a:moveTo>
                <a:pt x="0" y="1617840"/>
              </a:moveTo>
              <a:lnTo>
                <a:pt x="518136" y="1617840"/>
              </a:lnTo>
              <a:lnTo>
                <a:pt x="518136" y="0"/>
              </a:lnTo>
              <a:lnTo>
                <a:pt x="103190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44048-4923-4A86-9737-1FCF13D64101}">
      <dsp:nvSpPr>
        <dsp:cNvPr id="0" name=""/>
        <dsp:cNvSpPr/>
      </dsp:nvSpPr>
      <dsp:spPr>
        <a:xfrm>
          <a:off x="4372" y="1865398"/>
          <a:ext cx="4467741" cy="9255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t>Trois types de SITUATIONS se présentent à nous</a:t>
          </a:r>
        </a:p>
        <a:p>
          <a:pPr lvl="0" algn="ctr" defTabSz="711200">
            <a:lnSpc>
              <a:spcPct val="90000"/>
            </a:lnSpc>
            <a:spcBef>
              <a:spcPct val="0"/>
            </a:spcBef>
            <a:spcAft>
              <a:spcPct val="35000"/>
            </a:spcAft>
            <a:buNone/>
          </a:pPr>
          <a:endParaRPr lang="fr-FR" sz="1600" b="1" kern="1200" dirty="0"/>
        </a:p>
      </dsp:txBody>
      <dsp:txXfrm>
        <a:off x="4372" y="1865398"/>
        <a:ext cx="4467741" cy="925578"/>
      </dsp:txXfrm>
    </dsp:sp>
    <dsp:sp modelId="{19863A28-C634-46C3-AEF7-3775860056B2}">
      <dsp:nvSpPr>
        <dsp:cNvPr id="0" name=""/>
        <dsp:cNvSpPr/>
      </dsp:nvSpPr>
      <dsp:spPr>
        <a:xfrm>
          <a:off x="5504020" y="319836"/>
          <a:ext cx="5137697" cy="78102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t>les pathologies chroniques</a:t>
          </a:r>
        </a:p>
        <a:p>
          <a:pPr lvl="0" algn="ctr" defTabSz="800100">
            <a:lnSpc>
              <a:spcPct val="90000"/>
            </a:lnSpc>
            <a:spcBef>
              <a:spcPct val="0"/>
            </a:spcBef>
            <a:spcAft>
              <a:spcPct val="35000"/>
            </a:spcAft>
            <a:buNone/>
          </a:pPr>
          <a:endParaRPr lang="fr-FR" sz="1800" kern="1200" dirty="0"/>
        </a:p>
      </dsp:txBody>
      <dsp:txXfrm>
        <a:off x="5504020" y="319836"/>
        <a:ext cx="5137697" cy="781022"/>
      </dsp:txXfrm>
    </dsp:sp>
    <dsp:sp modelId="{15E4539C-C6FC-4299-ABA6-9C007577D1E4}">
      <dsp:nvSpPr>
        <dsp:cNvPr id="0" name=""/>
        <dsp:cNvSpPr/>
      </dsp:nvSpPr>
      <dsp:spPr>
        <a:xfrm>
          <a:off x="5504020" y="1900726"/>
          <a:ext cx="5137697" cy="870138"/>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t>les décompensations aiguës</a:t>
          </a:r>
        </a:p>
        <a:p>
          <a:pPr lvl="0" algn="ctr" defTabSz="800100">
            <a:lnSpc>
              <a:spcPct val="90000"/>
            </a:lnSpc>
            <a:spcBef>
              <a:spcPct val="0"/>
            </a:spcBef>
            <a:spcAft>
              <a:spcPct val="35000"/>
            </a:spcAft>
            <a:buNone/>
          </a:pPr>
          <a:endParaRPr lang="fr-FR" sz="2000" b="1" kern="1200" dirty="0"/>
        </a:p>
      </dsp:txBody>
      <dsp:txXfrm>
        <a:off x="5504020" y="1900726"/>
        <a:ext cx="5137697" cy="870138"/>
      </dsp:txXfrm>
    </dsp:sp>
    <dsp:sp modelId="{CFAA0AB9-D00B-4AA8-93AD-709EE8D4339A}">
      <dsp:nvSpPr>
        <dsp:cNvPr id="0" name=""/>
        <dsp:cNvSpPr/>
      </dsp:nvSpPr>
      <dsp:spPr>
        <a:xfrm>
          <a:off x="5516864" y="3069199"/>
          <a:ext cx="5106768" cy="11441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t>les explorations des patients à la recherche de pathologies cardiaques (ou pour aller plus loin dans leur exploration).</a:t>
          </a:r>
        </a:p>
      </dsp:txBody>
      <dsp:txXfrm>
        <a:off x="5516864" y="3069199"/>
        <a:ext cx="5106768" cy="114417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4EF99C5-254C-46C8-9216-A0E8041067D2}" type="datetimeFigureOut">
              <a:rPr lang="fr-FR" smtClean="0"/>
              <a:t>29/10/2021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61386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EF99C5-254C-46C8-9216-A0E8041067D2}" type="datetimeFigureOut">
              <a:rPr lang="fr-FR" smtClean="0"/>
              <a:t>29/10/2021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3246756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EF99C5-254C-46C8-9216-A0E8041067D2}" type="datetimeFigureOut">
              <a:rPr lang="fr-FR" smtClean="0"/>
              <a:t>29/10/2021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104135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280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4EF99C5-254C-46C8-9216-A0E8041067D2}" type="datetimeFigureOut">
              <a:rPr lang="fr-FR" smtClean="0"/>
              <a:t>29/10/2021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367450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4EF99C5-254C-46C8-9216-A0E8041067D2}" type="datetimeFigureOut">
              <a:rPr lang="fr-FR" smtClean="0"/>
              <a:t>29/10/2021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161553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4EF99C5-254C-46C8-9216-A0E8041067D2}" type="datetimeFigureOut">
              <a:rPr lang="fr-FR" smtClean="0"/>
              <a:t>29/10/2021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328437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4EF99C5-254C-46C8-9216-A0E8041067D2}" type="datetimeFigureOut">
              <a:rPr lang="fr-FR" smtClean="0"/>
              <a:t>29/10/2021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231280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4EF99C5-254C-46C8-9216-A0E8041067D2}" type="datetimeFigureOut">
              <a:rPr lang="fr-FR" smtClean="0"/>
              <a:t>29/10/2021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77328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4EF99C5-254C-46C8-9216-A0E8041067D2}" type="datetimeFigureOut">
              <a:rPr lang="fr-FR" smtClean="0"/>
              <a:t>29/10/2021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102278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4EF99C5-254C-46C8-9216-A0E8041067D2}" type="datetimeFigureOut">
              <a:rPr lang="fr-FR" smtClean="0"/>
              <a:t>29/10/2021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2064761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4EF99C5-254C-46C8-9216-A0E8041067D2}" type="datetimeFigureOut">
              <a:rPr lang="fr-FR" smtClean="0"/>
              <a:t>29/10/2021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5E162F-17FA-41D3-B551-DCE24ABD3751}" type="slidenum">
              <a:rPr lang="fr-FR" smtClean="0"/>
              <a:t>‹N°›</a:t>
            </a:fld>
            <a:endParaRPr lang="fr-FR"/>
          </a:p>
        </p:txBody>
      </p:sp>
    </p:spTree>
    <p:extLst>
      <p:ext uri="{BB962C8B-B14F-4D97-AF65-F5344CB8AC3E}">
        <p14:creationId xmlns:p14="http://schemas.microsoft.com/office/powerpoint/2010/main" val="301212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99C5-254C-46C8-9216-A0E8041067D2}" type="datetimeFigureOut">
              <a:rPr lang="fr-FR" smtClean="0"/>
              <a:t>29/10/2021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E162F-17FA-41D3-B551-DCE24ABD3751}" type="slidenum">
              <a:rPr lang="fr-FR" smtClean="0"/>
              <a:t>‹N°›</a:t>
            </a:fld>
            <a:endParaRPr lang="fr-FR"/>
          </a:p>
        </p:txBody>
      </p:sp>
    </p:spTree>
    <p:extLst>
      <p:ext uri="{BB962C8B-B14F-4D97-AF65-F5344CB8AC3E}">
        <p14:creationId xmlns:p14="http://schemas.microsoft.com/office/powerpoint/2010/main" val="3985775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rgbClr val="FF0000"/>
          </a:solidFill>
        </p:spPr>
        <p:txBody>
          <a:bodyPr>
            <a:normAutofit fontScale="90000"/>
          </a:bodyPr>
          <a:lstStyle/>
          <a:p>
            <a:br>
              <a:rPr lang="fr-FR" dirty="0"/>
            </a:br>
            <a:br>
              <a:rPr lang="fr-FR" dirty="0"/>
            </a:br>
            <a:br>
              <a:rPr lang="fr-FR" dirty="0"/>
            </a:br>
            <a:br>
              <a:rPr lang="fr-FR" dirty="0"/>
            </a:br>
            <a:endParaRPr lang="fr-FR" sz="2700" dirty="0"/>
          </a:p>
        </p:txBody>
      </p:sp>
      <p:sp>
        <p:nvSpPr>
          <p:cNvPr id="3" name="Sous-titre 2"/>
          <p:cNvSpPr>
            <a:spLocks noGrp="1"/>
          </p:cNvSpPr>
          <p:nvPr>
            <p:ph type="subTitle" idx="1"/>
          </p:nvPr>
        </p:nvSpPr>
        <p:spPr>
          <a:solidFill>
            <a:schemeClr val="bg1"/>
          </a:solidFill>
        </p:spPr>
        <p:txBody>
          <a:bodyPr/>
          <a:lstStyle/>
          <a:p>
            <a:r>
              <a:rPr lang="fr-FR" dirty="0">
                <a:solidFill>
                  <a:schemeClr val="accent1"/>
                </a:solidFill>
              </a:rPr>
              <a:t>PR TOURE ALI IBRAHIM</a:t>
            </a:r>
          </a:p>
          <a:p>
            <a:r>
              <a:rPr lang="fr-FR" dirty="0">
                <a:solidFill>
                  <a:schemeClr val="accent1"/>
                </a:solidFill>
              </a:rPr>
              <a:t>NIAMEY NIGER</a:t>
            </a:r>
          </a:p>
        </p:txBody>
      </p:sp>
      <p:sp>
        <p:nvSpPr>
          <p:cNvPr id="4" name="Rectangle 3"/>
          <p:cNvSpPr/>
          <p:nvPr/>
        </p:nvSpPr>
        <p:spPr>
          <a:xfrm>
            <a:off x="3058511" y="1122363"/>
            <a:ext cx="6526924" cy="2062103"/>
          </a:xfrm>
          <a:prstGeom prst="rect">
            <a:avLst/>
          </a:prstGeom>
          <a:solidFill>
            <a:schemeClr val="accent1"/>
          </a:solidFill>
        </p:spPr>
        <p:txBody>
          <a:bodyPr wrap="square">
            <a:spAutoFit/>
          </a:bodyPr>
          <a:lstStyle/>
          <a:p>
            <a:r>
              <a:rPr lang="fr-FR" sz="3200" dirty="0">
                <a:solidFill>
                  <a:schemeClr val="bg1"/>
                </a:solidFill>
              </a:rPr>
              <a:t>QUELLES LECONS A TIRER DE L’IMPACT DE LA MALADIE A COVID 19 POUR NOTRE PRATIQUE CARDIOLOGIQUE   QUOTIDIENNE</a:t>
            </a:r>
          </a:p>
        </p:txBody>
      </p:sp>
      <p:pic>
        <p:nvPicPr>
          <p:cNvPr id="5" name="Image 2"/>
          <p:cNvPicPr>
            <a:picLocks noChangeAspect="1" noChangeArrowheads="1"/>
          </p:cNvPicPr>
          <p:nvPr/>
        </p:nvPicPr>
        <p:blipFill>
          <a:blip r:embed="rId2"/>
          <a:srcRect/>
          <a:stretch>
            <a:fillRect/>
          </a:stretch>
        </p:blipFill>
        <p:spPr bwMode="auto">
          <a:xfrm>
            <a:off x="3236686" y="4586514"/>
            <a:ext cx="4941600" cy="2104571"/>
          </a:xfrm>
          <a:prstGeom prst="rect">
            <a:avLst/>
          </a:prstGeom>
          <a:noFill/>
          <a:ln w="9525">
            <a:noFill/>
            <a:miter lim="800000"/>
            <a:headEnd/>
            <a:tailEnd/>
          </a:ln>
        </p:spPr>
      </p:pic>
    </p:spTree>
    <p:extLst>
      <p:ext uri="{BB962C8B-B14F-4D97-AF65-F5344CB8AC3E}">
        <p14:creationId xmlns:p14="http://schemas.microsoft.com/office/powerpoint/2010/main" val="3076831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472966"/>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En cardiologie, trois types de SITUATIONS se présentent à nous </a:t>
            </a:r>
          </a:p>
        </p:txBody>
      </p:sp>
      <p:graphicFrame>
        <p:nvGraphicFramePr>
          <p:cNvPr id="9" name="Diagramme 8"/>
          <p:cNvGraphicFramePr/>
          <p:nvPr>
            <p:extLst>
              <p:ext uri="{D42A27DB-BD31-4B8C-83A1-F6EECF244321}">
                <p14:modId xmlns:p14="http://schemas.microsoft.com/office/powerpoint/2010/main" val="2513803543"/>
              </p:ext>
            </p:extLst>
          </p:nvPr>
        </p:nvGraphicFramePr>
        <p:xfrm>
          <a:off x="851338" y="1949377"/>
          <a:ext cx="10641723" cy="4656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60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solidFill>
            <a:schemeClr val="accent1"/>
          </a:solidFill>
        </p:spPr>
        <p:txBody>
          <a:bodyPr/>
          <a:lstStyle/>
          <a:p>
            <a:r>
              <a:rPr lang="fr-FR" dirty="0">
                <a:solidFill>
                  <a:schemeClr val="bg1"/>
                </a:solidFill>
              </a:rPr>
              <a:t>Dans chacun de ces trois cas, les patients peuvent présenter ou non des signes évocateurs de COVID19.</a:t>
            </a:r>
          </a:p>
          <a:p>
            <a:r>
              <a:rPr lang="fr-FR" dirty="0">
                <a:solidFill>
                  <a:schemeClr val="bg1"/>
                </a:solidFill>
              </a:rPr>
              <a:t> Par ailleurs, certains de ces patients souffrants de pathologies chroniques sont considérés comme </a:t>
            </a:r>
            <a:r>
              <a:rPr lang="fr-FR" dirty="0" err="1">
                <a:solidFill>
                  <a:schemeClr val="bg1"/>
                </a:solidFill>
              </a:rPr>
              <a:t>comorbides</a:t>
            </a:r>
            <a:r>
              <a:rPr lang="fr-FR" dirty="0">
                <a:solidFill>
                  <a:schemeClr val="bg1"/>
                </a:solidFill>
              </a:rPr>
              <a:t> +++ à risque de développer une forme grave de l’infection virale COVID19 </a:t>
            </a:r>
          </a:p>
          <a:p>
            <a:r>
              <a:rPr lang="fr-FR" dirty="0">
                <a:solidFill>
                  <a:schemeClr val="bg1"/>
                </a:solidFill>
              </a:rPr>
              <a:t>  surveillance et prise en charge particulière +++.</a:t>
            </a:r>
          </a:p>
          <a:p>
            <a:endParaRPr lang="fr-FR" dirty="0"/>
          </a:p>
        </p:txBody>
      </p:sp>
    </p:spTree>
    <p:extLst>
      <p:ext uri="{BB962C8B-B14F-4D97-AF65-F5344CB8AC3E}">
        <p14:creationId xmlns:p14="http://schemas.microsoft.com/office/powerpoint/2010/main" val="219602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472966"/>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En cardiologie, trois types de situations cliniques se présentent à nous </a:t>
            </a:r>
          </a:p>
        </p:txBody>
      </p:sp>
      <p:sp>
        <p:nvSpPr>
          <p:cNvPr id="2" name="Ellipse 1"/>
          <p:cNvSpPr/>
          <p:nvPr/>
        </p:nvSpPr>
        <p:spPr>
          <a:xfrm>
            <a:off x="1340068" y="3452648"/>
            <a:ext cx="1608083" cy="159231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patient chronique</a:t>
            </a:r>
          </a:p>
        </p:txBody>
      </p:sp>
      <p:sp>
        <p:nvSpPr>
          <p:cNvPr id="5" name="Rectangle à coins arrondis 4"/>
          <p:cNvSpPr/>
          <p:nvPr/>
        </p:nvSpPr>
        <p:spPr>
          <a:xfrm>
            <a:off x="3389585" y="2096814"/>
            <a:ext cx="8103477" cy="4382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000" b="1" u="sng" dirty="0">
                <a:solidFill>
                  <a:srgbClr val="FF0000"/>
                </a:solidFill>
              </a:rPr>
              <a:t>HYPOTHÈSE 1</a:t>
            </a:r>
            <a:r>
              <a:rPr lang="fr-FR" sz="2000" dirty="0">
                <a:solidFill>
                  <a:srgbClr val="FF0000"/>
                </a:solidFill>
              </a:rPr>
              <a:t> </a:t>
            </a:r>
            <a:r>
              <a:rPr lang="fr-FR" sz="2800" dirty="0"/>
              <a:t> </a:t>
            </a:r>
          </a:p>
          <a:p>
            <a:pPr>
              <a:lnSpc>
                <a:spcPct val="150000"/>
              </a:lnSpc>
            </a:pPr>
            <a:r>
              <a:rPr lang="fr-FR" sz="2400" dirty="0"/>
              <a:t>Pas d’argument pour une infection à coronavirus </a:t>
            </a:r>
          </a:p>
          <a:p>
            <a:pPr>
              <a:lnSpc>
                <a:spcPct val="150000"/>
              </a:lnSpc>
            </a:pPr>
            <a:r>
              <a:rPr lang="fr-FR" sz="2400" dirty="0"/>
              <a:t>Eviter que ce patient ne se rende à l’hôpital et privilégier la téléconsultation ou la consultation téléphonique à distance avec nous si possible ou avec nos collègues Cardiologues de ville </a:t>
            </a:r>
          </a:p>
        </p:txBody>
      </p:sp>
    </p:spTree>
    <p:extLst>
      <p:ext uri="{BB962C8B-B14F-4D97-AF65-F5344CB8AC3E}">
        <p14:creationId xmlns:p14="http://schemas.microsoft.com/office/powerpoint/2010/main" val="168280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472966"/>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En cardiologie, trois types de situations cliniques se présentent à nous  </a:t>
            </a:r>
          </a:p>
        </p:txBody>
      </p:sp>
      <p:sp>
        <p:nvSpPr>
          <p:cNvPr id="2" name="Ellipse 1"/>
          <p:cNvSpPr/>
          <p:nvPr/>
        </p:nvSpPr>
        <p:spPr>
          <a:xfrm>
            <a:off x="1340068" y="3452648"/>
            <a:ext cx="1608083" cy="159231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patient chronique</a:t>
            </a:r>
          </a:p>
        </p:txBody>
      </p:sp>
      <p:sp>
        <p:nvSpPr>
          <p:cNvPr id="5" name="Rectangle à coins arrondis 4"/>
          <p:cNvSpPr/>
          <p:nvPr/>
        </p:nvSpPr>
        <p:spPr>
          <a:xfrm>
            <a:off x="3389585" y="2096814"/>
            <a:ext cx="8103477" cy="4382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b="1" u="sng" dirty="0">
                <a:solidFill>
                  <a:srgbClr val="FF0000"/>
                </a:solidFill>
              </a:rPr>
              <a:t>HYPOTHÈSE 2</a:t>
            </a:r>
            <a:r>
              <a:rPr lang="fr-FR" dirty="0">
                <a:solidFill>
                  <a:srgbClr val="FF0000"/>
                </a:solidFill>
              </a:rPr>
              <a:t> </a:t>
            </a:r>
            <a:endParaRPr lang="fr-FR" sz="2400" dirty="0"/>
          </a:p>
          <a:p>
            <a:pPr>
              <a:lnSpc>
                <a:spcPct val="150000"/>
              </a:lnSpc>
            </a:pPr>
            <a:r>
              <a:rPr lang="fr-FR" sz="2000" dirty="0"/>
              <a:t>le patient a des signes d’infection à coronavirus </a:t>
            </a:r>
          </a:p>
          <a:p>
            <a:pPr>
              <a:lnSpc>
                <a:spcPct val="150000"/>
              </a:lnSpc>
            </a:pPr>
            <a:r>
              <a:rPr lang="fr-FR" sz="2000" dirty="0"/>
              <a:t>   3 possibilités : </a:t>
            </a:r>
          </a:p>
          <a:p>
            <a:pPr marL="342900" indent="-342900">
              <a:lnSpc>
                <a:spcPct val="150000"/>
              </a:lnSpc>
              <a:buFont typeface="Arial" pitchFamily="34" charset="0"/>
              <a:buChar char="•"/>
            </a:pPr>
            <a:r>
              <a:rPr lang="fr-FR" sz="2000" dirty="0"/>
              <a:t>soit pas de critères de gravité et pas de terrain de débilité       </a:t>
            </a:r>
            <a:r>
              <a:rPr lang="fr-FR" sz="2000" dirty="0">
                <a:sym typeface="Symbol"/>
              </a:rPr>
              <a:t> </a:t>
            </a:r>
            <a:r>
              <a:rPr lang="fr-FR" sz="2000" dirty="0"/>
              <a:t>pas d’indication d’hospitalisation;</a:t>
            </a:r>
          </a:p>
          <a:p>
            <a:pPr marL="342900" indent="-342900">
              <a:lnSpc>
                <a:spcPct val="150000"/>
              </a:lnSpc>
              <a:buFont typeface="Arial" pitchFamily="34" charset="0"/>
              <a:buChar char="•"/>
            </a:pPr>
            <a:r>
              <a:rPr lang="fr-FR" sz="2000" dirty="0"/>
              <a:t> soit il a terrain de comorbidité sans avoir de critères de gravité </a:t>
            </a:r>
            <a:r>
              <a:rPr lang="fr-FR" sz="2000" dirty="0">
                <a:sym typeface="Symbol"/>
              </a:rPr>
              <a:t></a:t>
            </a:r>
            <a:r>
              <a:rPr lang="fr-FR" sz="2000" dirty="0"/>
              <a:t> pour la cardiologie, patient à hospitaliser dans un secteur COVID+MAIS A SURVEILLER</a:t>
            </a:r>
          </a:p>
          <a:p>
            <a:pPr marL="342900" indent="-342900">
              <a:lnSpc>
                <a:spcPct val="150000"/>
              </a:lnSpc>
              <a:buFont typeface="Arial" pitchFamily="34" charset="0"/>
              <a:buChar char="•"/>
            </a:pPr>
            <a:r>
              <a:rPr lang="fr-FR" sz="2000" dirty="0"/>
              <a:t> soit  présence de critères de gravité </a:t>
            </a:r>
            <a:r>
              <a:rPr lang="fr-FR" sz="2000" dirty="0">
                <a:sym typeface="Symbol"/>
              </a:rPr>
              <a:t></a:t>
            </a:r>
            <a:r>
              <a:rPr lang="fr-FR" sz="2000" dirty="0"/>
              <a:t> dans ce cas salle de réanimation /USIC COVID:  PEC MULTIDISCIPLINAIRE</a:t>
            </a:r>
            <a:endParaRPr lang="fr-FR" sz="3200" dirty="0"/>
          </a:p>
        </p:txBody>
      </p:sp>
    </p:spTree>
    <p:extLst>
      <p:ext uri="{BB962C8B-B14F-4D97-AF65-F5344CB8AC3E}">
        <p14:creationId xmlns:p14="http://schemas.microsoft.com/office/powerpoint/2010/main" val="3119402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472966"/>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En cardiologie, , trois types de situations cliniques se présentent à nous </a:t>
            </a:r>
          </a:p>
        </p:txBody>
      </p:sp>
      <p:sp>
        <p:nvSpPr>
          <p:cNvPr id="2" name="Ellipse 1"/>
          <p:cNvSpPr/>
          <p:nvPr/>
        </p:nvSpPr>
        <p:spPr>
          <a:xfrm>
            <a:off x="1213945" y="3452648"/>
            <a:ext cx="1876095" cy="159231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PEC Pathologies aigues</a:t>
            </a:r>
          </a:p>
        </p:txBody>
      </p:sp>
      <p:sp>
        <p:nvSpPr>
          <p:cNvPr id="5" name="Rectangle à coins arrondis 4"/>
          <p:cNvSpPr/>
          <p:nvPr/>
        </p:nvSpPr>
        <p:spPr>
          <a:xfrm>
            <a:off x="3389585" y="2096814"/>
            <a:ext cx="8103477" cy="4382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2000" b="1" dirty="0">
                <a:solidFill>
                  <a:schemeClr val="bg1"/>
                </a:solidFill>
              </a:rPr>
              <a:t>Un OAP, une EP, ou voire, un IDM :</a:t>
            </a:r>
          </a:p>
          <a:p>
            <a:pPr marL="342900" indent="-342900">
              <a:lnSpc>
                <a:spcPct val="150000"/>
              </a:lnSpc>
              <a:buFont typeface="Arial" pitchFamily="34" charset="0"/>
              <a:buChar char="•"/>
            </a:pPr>
            <a:r>
              <a:rPr lang="fr-FR" sz="2000" b="1" dirty="0">
                <a:solidFill>
                  <a:schemeClr val="bg1"/>
                </a:solidFill>
              </a:rPr>
              <a:t>S’il n’y a pas d’arguments en faveur d’une infection à coronavirus, il sera pris en charge comme à l’usuel dans l’unité de soins intensifs ou dans un service de cardiologie dédié COVID négatif</a:t>
            </a:r>
            <a:r>
              <a:rPr lang="fr-FR" b="1" u="sng" dirty="0">
                <a:solidFill>
                  <a:schemeClr val="bg1"/>
                </a:solidFill>
              </a:rPr>
              <a:t>.</a:t>
            </a:r>
          </a:p>
          <a:p>
            <a:pPr marL="342900" indent="-342900">
              <a:lnSpc>
                <a:spcPct val="150000"/>
              </a:lnSpc>
              <a:buFont typeface="Arial" pitchFamily="34" charset="0"/>
              <a:buChar char="•"/>
            </a:pPr>
            <a:r>
              <a:rPr lang="fr-FR" sz="2000" b="1" dirty="0">
                <a:solidFill>
                  <a:schemeClr val="bg1"/>
                </a:solidFill>
              </a:rPr>
              <a:t>S’il y a des arguments en faveur d’une infection à coronavirus, il sera orienté vers les lits COVID positifs qui peuvent l’accueillir.</a:t>
            </a:r>
          </a:p>
        </p:txBody>
      </p:sp>
    </p:spTree>
    <p:extLst>
      <p:ext uri="{BB962C8B-B14F-4D97-AF65-F5344CB8AC3E}">
        <p14:creationId xmlns:p14="http://schemas.microsoft.com/office/powerpoint/2010/main" val="360139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204953"/>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p>
          <a:p>
            <a:pPr algn="ctr"/>
            <a:r>
              <a:rPr lang="fr-FR" sz="3600" b="1" dirty="0"/>
              <a:t>Facteurs de risque et complications cardiovasculaires potentielles du COVID-19</a:t>
            </a:r>
          </a:p>
          <a:p>
            <a:pPr algn="ctr"/>
            <a:r>
              <a:rPr lang="fr-FR" sz="3600" b="1" dirty="0"/>
              <a:t> </a:t>
            </a:r>
          </a:p>
        </p:txBody>
      </p:sp>
      <p:sp>
        <p:nvSpPr>
          <p:cNvPr id="2" name="Ellipse 1"/>
          <p:cNvSpPr/>
          <p:nvPr/>
        </p:nvSpPr>
        <p:spPr>
          <a:xfrm>
            <a:off x="441435" y="3452648"/>
            <a:ext cx="2648606" cy="159231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Myocardites, souffrance myocardique et syndromes coronariens aigus</a:t>
            </a:r>
          </a:p>
        </p:txBody>
      </p:sp>
      <p:sp>
        <p:nvSpPr>
          <p:cNvPr id="5" name="Rectangle à coins arrondis 4"/>
          <p:cNvSpPr/>
          <p:nvPr/>
        </p:nvSpPr>
        <p:spPr>
          <a:xfrm>
            <a:off x="3247696" y="1655378"/>
            <a:ext cx="8560676" cy="4997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itchFamily="34" charset="0"/>
              <a:buChar char="•"/>
            </a:pPr>
            <a:r>
              <a:rPr lang="fr-FR" sz="2000" b="1" dirty="0">
                <a:solidFill>
                  <a:schemeClr val="bg1"/>
                </a:solidFill>
              </a:rPr>
              <a:t>Les lésions myocardiques, traduites par une troponine positive, peuvent être dues à une ischémie myocardique ou à des processus non ischémiques incluant la myocardite</a:t>
            </a:r>
          </a:p>
          <a:p>
            <a:pPr marL="342900" indent="-342900">
              <a:lnSpc>
                <a:spcPct val="150000"/>
              </a:lnSpc>
              <a:buFont typeface="Arial" pitchFamily="34" charset="0"/>
              <a:buChar char="•"/>
            </a:pPr>
            <a:r>
              <a:rPr lang="fr-FR" sz="2000" b="1" dirty="0">
                <a:solidFill>
                  <a:schemeClr val="bg1"/>
                </a:solidFill>
              </a:rPr>
              <a:t>Les tableaux de souffrance myocardique aiguë, qui comprennent non seulement une élévation des </a:t>
            </a:r>
            <a:r>
              <a:rPr lang="fr-FR" sz="2000" b="1" dirty="0" err="1">
                <a:solidFill>
                  <a:schemeClr val="bg1"/>
                </a:solidFill>
              </a:rPr>
              <a:t>biomarqueurs</a:t>
            </a:r>
            <a:r>
              <a:rPr lang="fr-FR" sz="2000" b="1" dirty="0">
                <a:solidFill>
                  <a:schemeClr val="bg1"/>
                </a:solidFill>
              </a:rPr>
              <a:t> mais aussi des anomalies à l’électrocardiogramme et à l’échocardiographie, sont très fréquents chez les patients COVID-19 et associés à un moins bon pronostic</a:t>
            </a:r>
          </a:p>
          <a:p>
            <a:pPr marL="342900" indent="-342900">
              <a:lnSpc>
                <a:spcPct val="150000"/>
              </a:lnSpc>
              <a:buFont typeface="Arial" pitchFamily="34" charset="0"/>
              <a:buChar char="•"/>
            </a:pPr>
            <a:r>
              <a:rPr lang="fr-FR" sz="2000" b="1" dirty="0">
                <a:solidFill>
                  <a:schemeClr val="bg1"/>
                </a:solidFill>
              </a:rPr>
              <a:t>L’activité inflammatoire importante et les variations hémodynamiques associées à une forme grave de COVID peuvent conférer un risque de rupture de la plaque d'athérome chez des patients à risque</a:t>
            </a:r>
          </a:p>
        </p:txBody>
      </p:sp>
    </p:spTree>
    <p:extLst>
      <p:ext uri="{BB962C8B-B14F-4D97-AF65-F5344CB8AC3E}">
        <p14:creationId xmlns:p14="http://schemas.microsoft.com/office/powerpoint/2010/main" val="243409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204953"/>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p>
          <a:p>
            <a:pPr algn="ctr"/>
            <a:r>
              <a:rPr lang="fr-FR" sz="3600" b="1" dirty="0"/>
              <a:t>Facteurs de risque et complications cardiovasculaires potentielles du COVID-19</a:t>
            </a:r>
          </a:p>
          <a:p>
            <a:pPr algn="ctr"/>
            <a:r>
              <a:rPr lang="fr-FR" sz="3600" b="1" dirty="0"/>
              <a:t> </a:t>
            </a:r>
          </a:p>
        </p:txBody>
      </p:sp>
      <p:sp>
        <p:nvSpPr>
          <p:cNvPr id="2" name="Ellipse 1"/>
          <p:cNvSpPr/>
          <p:nvPr/>
        </p:nvSpPr>
        <p:spPr>
          <a:xfrm>
            <a:off x="441435" y="3452648"/>
            <a:ext cx="2648606" cy="159231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Arythmies</a:t>
            </a:r>
          </a:p>
        </p:txBody>
      </p:sp>
      <p:sp>
        <p:nvSpPr>
          <p:cNvPr id="5" name="Rectangle à coins arrondis 4"/>
          <p:cNvSpPr/>
          <p:nvPr/>
        </p:nvSpPr>
        <p:spPr>
          <a:xfrm>
            <a:off x="3247696" y="1655378"/>
            <a:ext cx="8560676" cy="4997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itchFamily="34" charset="0"/>
              <a:buChar char="•"/>
            </a:pPr>
            <a:r>
              <a:rPr lang="fr-FR" sz="2000" b="1" dirty="0">
                <a:solidFill>
                  <a:schemeClr val="bg1"/>
                </a:solidFill>
              </a:rPr>
              <a:t>L’arythmie est une manifestation cardiaque décrite chez les patients COVID-19</a:t>
            </a:r>
          </a:p>
          <a:p>
            <a:pPr marL="342900" indent="-342900">
              <a:lnSpc>
                <a:spcPct val="150000"/>
              </a:lnSpc>
              <a:buFont typeface="Arial" pitchFamily="34" charset="0"/>
              <a:buChar char="•"/>
            </a:pPr>
            <a:r>
              <a:rPr lang="fr-FR" sz="2000" b="1" dirty="0">
                <a:solidFill>
                  <a:schemeClr val="bg1"/>
                </a:solidFill>
              </a:rPr>
              <a:t> Les spécificités des types d'arythmies n'ont pas encore été publiées.</a:t>
            </a:r>
          </a:p>
          <a:p>
            <a:pPr marL="342900" indent="-342900">
              <a:lnSpc>
                <a:spcPct val="150000"/>
              </a:lnSpc>
              <a:buFont typeface="Arial" pitchFamily="34" charset="0"/>
              <a:buChar char="•"/>
            </a:pPr>
            <a:r>
              <a:rPr lang="fr-FR" sz="2000" b="1" dirty="0">
                <a:solidFill>
                  <a:schemeClr val="bg1"/>
                </a:solidFill>
              </a:rPr>
              <a:t> La forte prévalence de l'arythmie pourrait être en partie attribuable: -</a:t>
            </a:r>
          </a:p>
          <a:p>
            <a:pPr marL="342900" indent="-342900">
              <a:lnSpc>
                <a:spcPct val="150000"/>
              </a:lnSpc>
              <a:buFont typeface="Arial" pitchFamily="34" charset="0"/>
              <a:buChar char="•"/>
            </a:pPr>
            <a:r>
              <a:rPr lang="fr-FR" sz="2000" b="1" dirty="0">
                <a:solidFill>
                  <a:schemeClr val="bg1"/>
                </a:solidFill>
              </a:rPr>
              <a:t>--aux désordres métaboliques,</a:t>
            </a:r>
          </a:p>
          <a:p>
            <a:pPr marL="342900" indent="-342900">
              <a:lnSpc>
                <a:spcPct val="150000"/>
              </a:lnSpc>
              <a:buFont typeface="Arial" pitchFamily="34" charset="0"/>
              <a:buChar char="•"/>
            </a:pPr>
            <a:r>
              <a:rPr lang="fr-FR" sz="2000" b="1" dirty="0">
                <a:solidFill>
                  <a:schemeClr val="bg1"/>
                </a:solidFill>
              </a:rPr>
              <a:t>- à l’hypoxie,</a:t>
            </a:r>
          </a:p>
          <a:p>
            <a:pPr marL="342900" indent="-342900">
              <a:lnSpc>
                <a:spcPct val="150000"/>
              </a:lnSpc>
              <a:buFont typeface="Arial" pitchFamily="34" charset="0"/>
              <a:buChar char="•"/>
            </a:pPr>
            <a:r>
              <a:rPr lang="fr-FR" sz="2000" b="1" dirty="0">
                <a:solidFill>
                  <a:schemeClr val="bg1"/>
                </a:solidFill>
              </a:rPr>
              <a:t>- au stress neuro-hormonal ou inflammatoire dans le cadre de cette infection virale. </a:t>
            </a:r>
          </a:p>
          <a:p>
            <a:pPr marL="342900" indent="-342900">
              <a:lnSpc>
                <a:spcPct val="150000"/>
              </a:lnSpc>
              <a:buFont typeface="Arial" pitchFamily="34" charset="0"/>
              <a:buChar char="•"/>
            </a:pPr>
            <a:r>
              <a:rPr lang="fr-FR" sz="2000" b="1" dirty="0">
                <a:solidFill>
                  <a:schemeClr val="bg1"/>
                </a:solidFill>
              </a:rPr>
              <a:t>Toutefois, l’apparition d’une tachyarythmie maligne dans un contexte d’élévation de la troponine doit faire suspecter une myocardite sous-jacente.</a:t>
            </a:r>
          </a:p>
        </p:txBody>
      </p:sp>
    </p:spTree>
    <p:extLst>
      <p:ext uri="{BB962C8B-B14F-4D97-AF65-F5344CB8AC3E}">
        <p14:creationId xmlns:p14="http://schemas.microsoft.com/office/powerpoint/2010/main" val="375671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204953"/>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p>
          <a:p>
            <a:pPr algn="ctr"/>
            <a:r>
              <a:rPr lang="fr-FR" sz="3600" b="1" dirty="0"/>
              <a:t>Facteurs de risque et complications cardiovasculaires potentielles du COVID-19</a:t>
            </a:r>
          </a:p>
          <a:p>
            <a:pPr algn="ctr"/>
            <a:r>
              <a:rPr lang="fr-FR" sz="3600" b="1" dirty="0"/>
              <a:t> </a:t>
            </a:r>
          </a:p>
        </p:txBody>
      </p:sp>
      <p:sp>
        <p:nvSpPr>
          <p:cNvPr id="2" name="Ellipse 1"/>
          <p:cNvSpPr/>
          <p:nvPr/>
        </p:nvSpPr>
        <p:spPr>
          <a:xfrm>
            <a:off x="441435" y="3452648"/>
            <a:ext cx="2648606" cy="159231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Choc cardiogénique et choc mixte</a:t>
            </a:r>
          </a:p>
        </p:txBody>
      </p:sp>
      <p:sp>
        <p:nvSpPr>
          <p:cNvPr id="5" name="Rectangle à coins arrondis 4"/>
          <p:cNvSpPr/>
          <p:nvPr/>
        </p:nvSpPr>
        <p:spPr>
          <a:xfrm>
            <a:off x="3247696" y="1655378"/>
            <a:ext cx="8560676" cy="4997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itchFamily="34" charset="0"/>
              <a:buChar char="•"/>
            </a:pPr>
            <a:r>
              <a:rPr lang="fr-FR" sz="2000" b="1" dirty="0">
                <a:solidFill>
                  <a:schemeClr val="bg1"/>
                </a:solidFill>
              </a:rPr>
              <a:t>La présentation clinique la plus fréquente du COVID-19 est une atteinte respiratoire aiguë pouvant conduire à un SDRA, pouvant s’associer à un SDVA  DONNANT DONC  SD mixte (cardiaque et pulmonaire) :imagerie thoracique +++et une hypoxémie</a:t>
            </a:r>
          </a:p>
          <a:p>
            <a:pPr marL="342900" indent="-342900">
              <a:lnSpc>
                <a:spcPct val="150000"/>
              </a:lnSpc>
              <a:buFont typeface="Arial" pitchFamily="34" charset="0"/>
              <a:buChar char="•"/>
            </a:pPr>
            <a:r>
              <a:rPr lang="fr-FR" sz="2000" b="1" dirty="0">
                <a:solidFill>
                  <a:schemeClr val="bg1"/>
                </a:solidFill>
              </a:rPr>
              <a:t> Dans de nombreux cas, le BNP et l'échocardiographie peuvent aider à clarifier le diagnostic</a:t>
            </a:r>
          </a:p>
        </p:txBody>
      </p:sp>
    </p:spTree>
    <p:extLst>
      <p:ext uri="{BB962C8B-B14F-4D97-AF65-F5344CB8AC3E}">
        <p14:creationId xmlns:p14="http://schemas.microsoft.com/office/powerpoint/2010/main" val="3306922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472966"/>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Les explorations fonctionnelles invasives ou non invasives des pathologies cardiaques </a:t>
            </a:r>
          </a:p>
        </p:txBody>
      </p:sp>
      <p:sp>
        <p:nvSpPr>
          <p:cNvPr id="5" name="Rectangle à coins arrondis 4"/>
          <p:cNvSpPr/>
          <p:nvPr/>
        </p:nvSpPr>
        <p:spPr>
          <a:xfrm>
            <a:off x="551794" y="1939159"/>
            <a:ext cx="11130454" cy="4382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itchFamily="34" charset="0"/>
              <a:buChar char="•"/>
            </a:pPr>
            <a:r>
              <a:rPr lang="fr-FR" sz="2000" b="1" dirty="0">
                <a:solidFill>
                  <a:schemeClr val="bg1"/>
                </a:solidFill>
              </a:rPr>
              <a:t>Certains examens qui peuvent être retardés (ex. angioplastie programmée pour une ischémie myocardique silencieuse, ablation de FA paroxystique). </a:t>
            </a:r>
          </a:p>
          <a:p>
            <a:pPr marL="342900" indent="-342900">
              <a:lnSpc>
                <a:spcPct val="150000"/>
              </a:lnSpc>
              <a:buFont typeface="Arial" pitchFamily="34" charset="0"/>
              <a:buChar char="•"/>
            </a:pPr>
            <a:r>
              <a:rPr lang="fr-FR" sz="2000" b="1" dirty="0">
                <a:solidFill>
                  <a:schemeClr val="bg1"/>
                </a:solidFill>
              </a:rPr>
              <a:t>Ce sont des actes non urgents et pour lesquels, bien sûr, il est recommandé de les reculer pour ne pas exposer ces patients à un risque d’infection à l’hôpital et VALORISER la TELEMEDECINE TELECONSULTATION pour respecter le confinement au maximum.</a:t>
            </a:r>
          </a:p>
          <a:p>
            <a:pPr marL="342900" indent="-342900">
              <a:lnSpc>
                <a:spcPct val="150000"/>
              </a:lnSpc>
              <a:buFont typeface="Arial" pitchFamily="34" charset="0"/>
              <a:buChar char="•"/>
            </a:pPr>
            <a:r>
              <a:rPr lang="fr-FR" sz="2000" b="1" dirty="0">
                <a:solidFill>
                  <a:schemeClr val="bg1"/>
                </a:solidFill>
              </a:rPr>
              <a:t> Donc, autant que possible, pour les patients qui n’ont pas d’urgence, on peut reculer l’acte d’exploration ou l’acte interventionnel si cela est une indication chez un patient parfaitement stable.</a:t>
            </a:r>
          </a:p>
        </p:txBody>
      </p:sp>
    </p:spTree>
    <p:extLst>
      <p:ext uri="{BB962C8B-B14F-4D97-AF65-F5344CB8AC3E}">
        <p14:creationId xmlns:p14="http://schemas.microsoft.com/office/powerpoint/2010/main" val="1772629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0000"/>
          </a:solidFill>
        </p:spPr>
        <p:txBody>
          <a:bodyPr>
            <a:normAutofit fontScale="90000"/>
          </a:bodyPr>
          <a:lstStyle/>
          <a:p>
            <a:r>
              <a:rPr lang="fr-FR" dirty="0">
                <a:solidFill>
                  <a:schemeClr val="bg1"/>
                </a:solidFill>
              </a:rPr>
              <a:t>Recommandations sur la pratique d’échographie cardiaque pendant la pandémie du COVID-19</a:t>
            </a:r>
          </a:p>
        </p:txBody>
      </p:sp>
      <p:sp>
        <p:nvSpPr>
          <p:cNvPr id="3" name="Espace réservé du contenu 2"/>
          <p:cNvSpPr>
            <a:spLocks noGrp="1"/>
          </p:cNvSpPr>
          <p:nvPr>
            <p:ph idx="1"/>
          </p:nvPr>
        </p:nvSpPr>
        <p:spPr>
          <a:solidFill>
            <a:schemeClr val="accent1"/>
          </a:solidFill>
        </p:spPr>
        <p:txBody>
          <a:bodyPr>
            <a:normAutofit/>
          </a:bodyPr>
          <a:lstStyle/>
          <a:p>
            <a:r>
              <a:rPr lang="fr-FR" dirty="0">
                <a:solidFill>
                  <a:schemeClr val="bg1"/>
                </a:solidFill>
              </a:rPr>
              <a:t>L’évolution rapide de la pandémie de COVID-19 implique la réorganisation urgente du travail des laboratoires d'échocardiographie afin d'assurer la sécurité des patients et la protection des médecins, techniciens et autres personnels. </a:t>
            </a:r>
            <a:br>
              <a:rPr lang="fr-FR" dirty="0">
                <a:solidFill>
                  <a:schemeClr val="bg1"/>
                </a:solidFill>
              </a:rPr>
            </a:br>
            <a:r>
              <a:rPr lang="fr-FR" dirty="0">
                <a:solidFill>
                  <a:schemeClr val="bg1"/>
                </a:solidFill>
              </a:rPr>
              <a:t>Vu la forte prévalence de myocardite et d’insuffisance cardiaque, </a:t>
            </a:r>
            <a:br>
              <a:rPr lang="fr-FR" dirty="0">
                <a:solidFill>
                  <a:schemeClr val="bg1"/>
                </a:solidFill>
              </a:rPr>
            </a:br>
            <a:r>
              <a:rPr lang="fr-FR" dirty="0">
                <a:solidFill>
                  <a:schemeClr val="bg1"/>
                </a:solidFill>
              </a:rPr>
              <a:t>l’échocardiographie </a:t>
            </a:r>
            <a:r>
              <a:rPr lang="fr-FR" dirty="0" err="1">
                <a:solidFill>
                  <a:schemeClr val="bg1"/>
                </a:solidFill>
              </a:rPr>
              <a:t>trans</a:t>
            </a:r>
            <a:r>
              <a:rPr lang="fr-FR" dirty="0">
                <a:solidFill>
                  <a:schemeClr val="bg1"/>
                </a:solidFill>
              </a:rPr>
              <a:t> -thoracique peut être indiquée chez un bon nombre de patients COVID-19 compliqués.</a:t>
            </a:r>
          </a:p>
          <a:p>
            <a:r>
              <a:rPr lang="fr-FR" dirty="0">
                <a:solidFill>
                  <a:schemeClr val="bg1"/>
                </a:solidFill>
              </a:rPr>
              <a:t> L’échocardiographie peut être aussi indiquée pour assurer la gestion des fluides chez les patients en réanimation. </a:t>
            </a:r>
          </a:p>
        </p:txBody>
      </p:sp>
    </p:spTree>
    <p:extLst>
      <p:ext uri="{BB962C8B-B14F-4D97-AF65-F5344CB8AC3E}">
        <p14:creationId xmlns:p14="http://schemas.microsoft.com/office/powerpoint/2010/main" val="261778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0685" y="-14288"/>
            <a:ext cx="2351315" cy="3357563"/>
          </a:xfrm>
          <a:prstGeom prst="rect">
            <a:avLst/>
          </a:prstGeom>
        </p:spPr>
      </p:pic>
      <p:sp>
        <p:nvSpPr>
          <p:cNvPr id="2" name="ZoneTexte 1"/>
          <p:cNvSpPr txBox="1"/>
          <p:nvPr/>
        </p:nvSpPr>
        <p:spPr>
          <a:xfrm>
            <a:off x="2013857" y="2002972"/>
            <a:ext cx="8284029" cy="2308324"/>
          </a:xfrm>
          <a:prstGeom prst="rect">
            <a:avLst/>
          </a:prstGeom>
          <a:noFill/>
        </p:spPr>
        <p:txBody>
          <a:bodyPr wrap="square" rtlCol="0">
            <a:spAutoFit/>
          </a:bodyPr>
          <a:lstStyle/>
          <a:p>
            <a:pPr algn="ct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An overview of the COVID-19 pandemic as it looks like in AFRICA</a:t>
            </a:r>
            <a:endParaRPr lang="fr-FR"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ZoneTexte 2"/>
          <p:cNvSpPr txBox="1"/>
          <p:nvPr/>
        </p:nvSpPr>
        <p:spPr>
          <a:xfrm>
            <a:off x="2013857" y="4691742"/>
            <a:ext cx="8915400" cy="1754326"/>
          </a:xfrm>
          <a:prstGeom prst="rect">
            <a:avLst/>
          </a:prstGeom>
          <a:noFill/>
        </p:spPr>
        <p:txBody>
          <a:bodyPr wrap="square" rtlCol="0">
            <a:spAutoFit/>
          </a:bodyPr>
          <a:lstStyle/>
          <a:p>
            <a:pPr algn="ctr"/>
            <a:r>
              <a:rPr lang="en-US" b="1" dirty="0">
                <a:solidFill>
                  <a:schemeClr val="bg1"/>
                </a:solidFill>
              </a:rPr>
              <a:t>PROF TOURE ALI IBRAHIM MD FESC</a:t>
            </a:r>
          </a:p>
          <a:p>
            <a:pPr algn="ctr"/>
            <a:r>
              <a:rPr lang="en-US" b="1" dirty="0">
                <a:solidFill>
                  <a:schemeClr val="bg1"/>
                </a:solidFill>
              </a:rPr>
              <a:t>Honorary Dean of the faculty of Health sciences of NIAMEY(west Africa)</a:t>
            </a:r>
          </a:p>
          <a:p>
            <a:pPr algn="ctr"/>
            <a:r>
              <a:rPr lang="en-US" b="1" dirty="0">
                <a:solidFill>
                  <a:schemeClr val="bg1"/>
                </a:solidFill>
              </a:rPr>
              <a:t>Chairman of Internal Medicine Cardiology department LAMORDE Teaching Hospital </a:t>
            </a:r>
          </a:p>
          <a:p>
            <a:pPr algn="ctr"/>
            <a:r>
              <a:rPr lang="en-US" b="1" dirty="0">
                <a:solidFill>
                  <a:schemeClr val="bg1"/>
                </a:solidFill>
              </a:rPr>
              <a:t>NIAMEY NIGER</a:t>
            </a:r>
          </a:p>
          <a:p>
            <a:pPr algn="ctr"/>
            <a:r>
              <a:rPr lang="en-US" b="1" dirty="0">
                <a:solidFill>
                  <a:schemeClr val="bg1"/>
                </a:solidFill>
              </a:rPr>
              <a:t>pr_toure@yahoo.fr</a:t>
            </a:r>
          </a:p>
          <a:p>
            <a:pPr algn="ctr"/>
            <a:endParaRPr lang="fr-FR" b="1" dirty="0">
              <a:solidFill>
                <a:schemeClr val="bg1"/>
              </a:solidFill>
            </a:endParaRPr>
          </a:p>
        </p:txBody>
      </p:sp>
      <p:sp>
        <p:nvSpPr>
          <p:cNvPr id="5" name="ZoneTexte 4"/>
          <p:cNvSpPr txBox="1"/>
          <p:nvPr/>
        </p:nvSpPr>
        <p:spPr>
          <a:xfrm>
            <a:off x="10199914" y="6291943"/>
            <a:ext cx="1992086" cy="369332"/>
          </a:xfrm>
          <a:prstGeom prst="rect">
            <a:avLst/>
          </a:prstGeom>
          <a:noFill/>
        </p:spPr>
        <p:txBody>
          <a:bodyPr wrap="square" rtlCol="0">
            <a:spAutoFit/>
          </a:bodyPr>
          <a:lstStyle/>
          <a:p>
            <a:r>
              <a:rPr lang="fr-FR" b="1" dirty="0">
                <a:solidFill>
                  <a:schemeClr val="bg1"/>
                </a:solidFill>
              </a:rPr>
              <a:t>JULY 16TH, 2020</a:t>
            </a:r>
          </a:p>
        </p:txBody>
      </p:sp>
    </p:spTree>
    <p:extLst>
      <p:ext uri="{BB962C8B-B14F-4D97-AF65-F5344CB8AC3E}">
        <p14:creationId xmlns:p14="http://schemas.microsoft.com/office/powerpoint/2010/main" val="314086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solidFill>
            <a:schemeClr val="accent1"/>
          </a:solidFill>
        </p:spPr>
        <p:txBody>
          <a:bodyPr/>
          <a:lstStyle/>
          <a:p>
            <a:r>
              <a:rPr lang="fr-FR" dirty="0">
                <a:solidFill>
                  <a:schemeClr val="bg1"/>
                </a:solidFill>
              </a:rPr>
              <a:t> L’échocardiographie n’est pas recommandée chez tous les patients COVID-19.</a:t>
            </a:r>
            <a:br>
              <a:rPr lang="fr-FR" dirty="0">
                <a:solidFill>
                  <a:schemeClr val="bg1"/>
                </a:solidFill>
              </a:rPr>
            </a:br>
            <a:r>
              <a:rPr lang="fr-FR" dirty="0">
                <a:solidFill>
                  <a:schemeClr val="bg1"/>
                </a:solidFill>
              </a:rPr>
              <a:t>La protection du personnel médical et paramédical est d’une importance capitale.. </a:t>
            </a:r>
            <a:br>
              <a:rPr lang="fr-FR" dirty="0">
                <a:solidFill>
                  <a:schemeClr val="bg1"/>
                </a:solidFill>
              </a:rPr>
            </a:br>
            <a:r>
              <a:rPr lang="fr-FR" dirty="0">
                <a:solidFill>
                  <a:schemeClr val="bg1"/>
                </a:solidFill>
              </a:rPr>
              <a:t>Selon les possibilités, le personnel soignant ayant des facteurs de risque particuliers, tels que l’âge avancé, les maladies chroniques, la grossesse, doit être conseillé de ne pas avoir de contact avec les patients COVID-19</a:t>
            </a:r>
            <a:r>
              <a:rPr lang="fr-FR" dirty="0"/>
              <a:t>.</a:t>
            </a:r>
          </a:p>
        </p:txBody>
      </p:sp>
    </p:spTree>
    <p:extLst>
      <p:ext uri="{BB962C8B-B14F-4D97-AF65-F5344CB8AC3E}">
        <p14:creationId xmlns:p14="http://schemas.microsoft.com/office/powerpoint/2010/main" val="1440570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F2D8505-904B-4085-8E85-BE925CB3F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262" y="1771650"/>
            <a:ext cx="6467475" cy="3314700"/>
          </a:xfrm>
          <a:prstGeom prst="rect">
            <a:avLst/>
          </a:prstGeom>
        </p:spPr>
      </p:pic>
      <p:pic>
        <p:nvPicPr>
          <p:cNvPr id="5" name="Image 4">
            <a:extLst>
              <a:ext uri="{FF2B5EF4-FFF2-40B4-BE49-F238E27FC236}">
                <a16:creationId xmlns:a16="http://schemas.microsoft.com/office/drawing/2014/main" id="{98AEE719-B663-4886-A1EC-10451489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293" y="275773"/>
            <a:ext cx="9488556" cy="5799434"/>
          </a:xfrm>
          <a:prstGeom prst="rect">
            <a:avLst/>
          </a:prstGeom>
          <a:solidFill>
            <a:schemeClr val="accent1"/>
          </a:solidFill>
          <a:ln>
            <a:solidFill>
              <a:schemeClr val="accent1"/>
            </a:solidFill>
          </a:ln>
        </p:spPr>
      </p:pic>
    </p:spTree>
    <p:extLst>
      <p:ext uri="{BB962C8B-B14F-4D97-AF65-F5344CB8AC3E}">
        <p14:creationId xmlns:p14="http://schemas.microsoft.com/office/powerpoint/2010/main" val="110973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7E452ECC-D60B-48F0-B58F-C0CC3FEB1C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030" y="1007165"/>
            <a:ext cx="9687409" cy="5035826"/>
          </a:xfrm>
        </p:spPr>
      </p:pic>
    </p:spTree>
    <p:extLst>
      <p:ext uri="{BB962C8B-B14F-4D97-AF65-F5344CB8AC3E}">
        <p14:creationId xmlns:p14="http://schemas.microsoft.com/office/powerpoint/2010/main" val="80281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1025"/>
            <a:ext cx="10515600" cy="1569664"/>
          </a:xfrm>
          <a:solidFill>
            <a:srgbClr val="FF0000"/>
          </a:solidFill>
        </p:spPr>
        <p:txBody>
          <a:bodyPr>
            <a:normAutofit/>
          </a:bodyPr>
          <a:lstStyle/>
          <a:p>
            <a:r>
              <a:rPr lang="fr-FR" sz="2400" b="1" dirty="0"/>
              <a:t>Pratique des épreuves d’effort durant la pandémie Covid-19 : propositions du Groupe Exercice Réadaptation Sport et Prévention de la Société Française de Cardiologie</a:t>
            </a:r>
            <a:br>
              <a:rPr lang="fr-FR" sz="2400" b="1" dirty="0"/>
            </a:br>
            <a:r>
              <a:rPr lang="fr-FR" sz="2400" b="1" i="1" dirty="0"/>
              <a:t>D’après le communiqué du Groupe Exercice Réadaptation Sport et Prévention (GERS-P</a:t>
            </a:r>
            <a:br>
              <a:rPr lang="fr-FR" sz="2400" dirty="0"/>
            </a:br>
            <a:endParaRPr lang="fr-FR" sz="2400" dirty="0"/>
          </a:p>
        </p:txBody>
      </p:sp>
      <p:sp>
        <p:nvSpPr>
          <p:cNvPr id="3" name="Espace réservé du contenu 2"/>
          <p:cNvSpPr>
            <a:spLocks noGrp="1"/>
          </p:cNvSpPr>
          <p:nvPr>
            <p:ph idx="1"/>
          </p:nvPr>
        </p:nvSpPr>
        <p:spPr>
          <a:solidFill>
            <a:schemeClr val="accent1"/>
          </a:solidFill>
        </p:spPr>
        <p:txBody>
          <a:bodyPr>
            <a:normAutofit fontScale="92500"/>
          </a:bodyPr>
          <a:lstStyle/>
          <a:p>
            <a:r>
              <a:rPr lang="fr-FR" dirty="0">
                <a:solidFill>
                  <a:schemeClr val="bg1"/>
                </a:solidFill>
              </a:rPr>
              <a:t>Depuis l’arrivée de la pandémie due au virus Covid-19, beaucoup de médecins ont interrompu la réalisation des épreuves d’effort cardiologiques ou cardio-pulmonaires.</a:t>
            </a:r>
          </a:p>
          <a:p>
            <a:r>
              <a:rPr lang="fr-FR" dirty="0">
                <a:solidFill>
                  <a:schemeClr val="bg1"/>
                </a:solidFill>
              </a:rPr>
              <a:t>La question se pose des modalités de reprise de ces épreuves dans un contexte de pandémie qui durera probablement encore plusieurs mois. </a:t>
            </a:r>
          </a:p>
          <a:p>
            <a:r>
              <a:rPr lang="fr-FR" dirty="0">
                <a:solidFill>
                  <a:schemeClr val="bg1"/>
                </a:solidFill>
              </a:rPr>
              <a:t>Les épreuves d’effort  examens importants pour la prise en charge des patients (recherche d’ischémie myocardique, bilan de dyspnée, bilan avant réadaptation), certaines ne peuvent être différées trop longtemps, au risque d’un retard de prise en charge. Le but de ces propositions est de compléter, dans le contexte de pandémie actuelle, les recommandations de la Société Française de Cardiologie</a:t>
            </a:r>
          </a:p>
          <a:p>
            <a:endParaRPr lang="fr-FR" dirty="0"/>
          </a:p>
        </p:txBody>
      </p:sp>
    </p:spTree>
    <p:extLst>
      <p:ext uri="{BB962C8B-B14F-4D97-AF65-F5344CB8AC3E}">
        <p14:creationId xmlns:p14="http://schemas.microsoft.com/office/powerpoint/2010/main" val="861487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0000"/>
          </a:solidFill>
        </p:spPr>
        <p:txBody>
          <a:bodyPr/>
          <a:lstStyle/>
          <a:p>
            <a:r>
              <a:rPr lang="fr-FR" b="1" dirty="0"/>
              <a:t>Contre-indication aux épreuves d'effort</a:t>
            </a:r>
            <a:br>
              <a:rPr lang="fr-FR" b="1" dirty="0"/>
            </a:br>
            <a:endParaRPr lang="fr-FR" dirty="0"/>
          </a:p>
        </p:txBody>
      </p:sp>
      <p:sp>
        <p:nvSpPr>
          <p:cNvPr id="3" name="Espace réservé du contenu 2"/>
          <p:cNvSpPr>
            <a:spLocks noGrp="1"/>
          </p:cNvSpPr>
          <p:nvPr>
            <p:ph idx="1"/>
          </p:nvPr>
        </p:nvSpPr>
        <p:spPr>
          <a:solidFill>
            <a:schemeClr val="accent1"/>
          </a:solidFill>
        </p:spPr>
        <p:txBody>
          <a:bodyPr>
            <a:normAutofit/>
          </a:bodyPr>
          <a:lstStyle/>
          <a:p>
            <a:r>
              <a:rPr lang="fr-FR" dirty="0">
                <a:solidFill>
                  <a:schemeClr val="bg1"/>
                </a:solidFill>
              </a:rPr>
              <a:t>Contre-indication aux épreuves d’effort pour tout patient présentant une infection Covid-19 (ou autre) prouvée active ou récente (derniers symptômes &lt; un mois , ou suspect d’avoir été contaminé récemment.</a:t>
            </a:r>
          </a:p>
          <a:p>
            <a:r>
              <a:rPr lang="fr-FR" dirty="0">
                <a:solidFill>
                  <a:schemeClr val="bg1"/>
                </a:solidFill>
              </a:rPr>
              <a:t>Reporter les épreuves d’effort non urgentes, à évaluer par le cardiologue opérateur.</a:t>
            </a:r>
          </a:p>
          <a:p>
            <a:r>
              <a:rPr lang="fr-FR" b="1" dirty="0">
                <a:solidFill>
                  <a:schemeClr val="bg1"/>
                </a:solidFill>
              </a:rPr>
              <a:t>Il est essentiel de bien évaluer le rapport bénéfice/risque de la réalisation de l’épreuve d’effort pour chaque patient.</a:t>
            </a:r>
            <a:endParaRPr lang="fr-FR" dirty="0">
              <a:solidFill>
                <a:schemeClr val="bg1"/>
              </a:solidFill>
            </a:endParaRPr>
          </a:p>
          <a:p>
            <a:endParaRPr lang="fr-FR" dirty="0">
              <a:solidFill>
                <a:schemeClr val="bg1"/>
              </a:solidFill>
            </a:endParaRPr>
          </a:p>
        </p:txBody>
      </p:sp>
    </p:spTree>
    <p:extLst>
      <p:ext uri="{BB962C8B-B14F-4D97-AF65-F5344CB8AC3E}">
        <p14:creationId xmlns:p14="http://schemas.microsoft.com/office/powerpoint/2010/main" val="2324321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Classification des patients</a:t>
            </a:r>
            <a:endParaRPr lang="fr-FR" dirty="0"/>
          </a:p>
        </p:txBody>
      </p:sp>
      <p:sp>
        <p:nvSpPr>
          <p:cNvPr id="3" name="Espace réservé du contenu 2"/>
          <p:cNvSpPr>
            <a:spLocks noGrp="1"/>
          </p:cNvSpPr>
          <p:nvPr>
            <p:ph idx="1"/>
          </p:nvPr>
        </p:nvSpPr>
        <p:spPr>
          <a:solidFill>
            <a:schemeClr val="accent1"/>
          </a:solidFill>
        </p:spPr>
        <p:txBody>
          <a:bodyPr>
            <a:normAutofit/>
          </a:bodyPr>
          <a:lstStyle/>
          <a:p>
            <a:r>
              <a:rPr lang="fr-FR" b="1" dirty="0"/>
              <a:t> </a:t>
            </a:r>
            <a:r>
              <a:rPr lang="fr-FR" dirty="0">
                <a:solidFill>
                  <a:schemeClr val="bg1"/>
                </a:solidFill>
              </a:rPr>
              <a:t>On distingue deux types de patients,</a:t>
            </a:r>
          </a:p>
          <a:p>
            <a:r>
              <a:rPr lang="fr-FR" dirty="0">
                <a:solidFill>
                  <a:schemeClr val="bg1"/>
                </a:solidFill>
              </a:rPr>
              <a:t>Patients  probablement porteurs du virus  à gérer dans un environnement dédié avec protection du personnel </a:t>
            </a:r>
            <a:r>
              <a:rPr lang="fr-FR" dirty="0">
                <a:solidFill>
                  <a:srgbClr val="FF0000"/>
                </a:solidFill>
              </a:rPr>
              <a:t>EE CONTRE INDIQUEE</a:t>
            </a:r>
          </a:p>
          <a:p>
            <a:r>
              <a:rPr lang="fr-FR" dirty="0">
                <a:solidFill>
                  <a:schemeClr val="bg1"/>
                </a:solidFill>
              </a:rPr>
              <a:t>Patient non probablement porteurs ou négatifs peuvent être gérés dans un autre environnement ambulatoire avec protection ( les niveaux de protection en fonction du statut du patient suivant les propositions de la Société Européenne de Cardiologie) :EE PEUT ETRE REALISEE AVEC PRECAUTIONS D’USAGE</a:t>
            </a:r>
          </a:p>
          <a:p>
            <a:endParaRPr lang="fr-FR" dirty="0"/>
          </a:p>
        </p:txBody>
      </p:sp>
    </p:spTree>
    <p:extLst>
      <p:ext uri="{BB962C8B-B14F-4D97-AF65-F5344CB8AC3E}">
        <p14:creationId xmlns:p14="http://schemas.microsoft.com/office/powerpoint/2010/main" val="81308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solidFill>
            <a:schemeClr val="accent1"/>
          </a:solidFill>
        </p:spPr>
        <p:txBody>
          <a:bodyPr/>
          <a:lstStyle/>
          <a:p>
            <a:r>
              <a:rPr lang="fr-FR" b="1" dirty="0">
                <a:solidFill>
                  <a:schemeClr val="bg1"/>
                </a:solidFill>
              </a:rPr>
              <a:t>B. Précautions appliquées aux locaux et matériels</a:t>
            </a:r>
          </a:p>
          <a:p>
            <a:r>
              <a:rPr lang="fr-FR" dirty="0">
                <a:solidFill>
                  <a:schemeClr val="bg1"/>
                </a:solidFill>
              </a:rPr>
              <a:t>Désinfection des parties exposées (ergomètre, tapis, câble ECG, informatique, poignées de porte, chaise/patère, etc..) après chaque patient par produits virucides</a:t>
            </a:r>
          </a:p>
          <a:p>
            <a:r>
              <a:rPr lang="fr-FR" dirty="0">
                <a:solidFill>
                  <a:schemeClr val="bg1"/>
                </a:solidFill>
              </a:rPr>
              <a:t>Désinfection des sols par produits virucides au moins une fois par jour, au mieux deux fois par jour.</a:t>
            </a:r>
          </a:p>
          <a:p>
            <a:r>
              <a:rPr lang="fr-FR" dirty="0">
                <a:solidFill>
                  <a:schemeClr val="bg1"/>
                </a:solidFill>
              </a:rPr>
              <a:t>Désactivation des ventilateurs et des circuits de ventilation ou de climatisation communs</a:t>
            </a:r>
          </a:p>
          <a:p>
            <a:r>
              <a:rPr lang="fr-FR" dirty="0">
                <a:solidFill>
                  <a:schemeClr val="bg1"/>
                </a:solidFill>
              </a:rPr>
              <a:t>Aération de la salle 10 à 15 minutes après chaque patient</a:t>
            </a:r>
          </a:p>
        </p:txBody>
      </p:sp>
    </p:spTree>
    <p:extLst>
      <p:ext uri="{BB962C8B-B14F-4D97-AF65-F5344CB8AC3E}">
        <p14:creationId xmlns:p14="http://schemas.microsoft.com/office/powerpoint/2010/main" val="1914550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0000"/>
          </a:solidFill>
        </p:spPr>
        <p:txBody>
          <a:bodyPr/>
          <a:lstStyle/>
          <a:p>
            <a:r>
              <a:rPr lang="fr-FR" b="1" dirty="0"/>
              <a:t>Liste des examens à faire ou à décaler pendant cette période </a:t>
            </a:r>
          </a:p>
        </p:txBody>
      </p:sp>
      <p:sp>
        <p:nvSpPr>
          <p:cNvPr id="3" name="Espace réservé du contenu 2"/>
          <p:cNvSpPr>
            <a:spLocks noGrp="1"/>
          </p:cNvSpPr>
          <p:nvPr>
            <p:ph idx="1"/>
          </p:nvPr>
        </p:nvSpPr>
        <p:spPr>
          <a:solidFill>
            <a:schemeClr val="accent1">
              <a:lumMod val="60000"/>
              <a:lumOff val="40000"/>
            </a:schemeClr>
          </a:solidFill>
        </p:spPr>
        <p:txBody>
          <a:bodyPr>
            <a:normAutofit fontScale="92500"/>
          </a:bodyPr>
          <a:lstStyle/>
          <a:p>
            <a:r>
              <a:rPr lang="fr-FR" dirty="0">
                <a:solidFill>
                  <a:schemeClr val="bg1"/>
                </a:solidFill>
              </a:rPr>
              <a:t>Objectif  ne pas exposer nos patients et les soignants à un risque infectieux inutile, de libérer le maximum de places pour la gestion de la crise sanitaire et parallèlement de ne pas prendre de retard thérapeutique pour ceux qui nécessitent une prise charge cardiologique rapide.</a:t>
            </a:r>
          </a:p>
          <a:p>
            <a:r>
              <a:rPr lang="fr-FR" dirty="0">
                <a:solidFill>
                  <a:schemeClr val="bg1"/>
                </a:solidFill>
              </a:rPr>
              <a:t> Utilisation impérative et rationnelle des ressources de réanimation et d’anesthésie notamment en cas de complications.</a:t>
            </a:r>
          </a:p>
          <a:p>
            <a:r>
              <a:rPr lang="fr-FR" dirty="0">
                <a:solidFill>
                  <a:schemeClr val="bg1"/>
                </a:solidFill>
              </a:rPr>
              <a:t>Décisions médicales sur le plan cardiologique sont très dépendantes des conditions locales (nombre de patients COVID+ et prévision locale) et des ressources disponibles notamment sur le plan anesthésique, cardiologique ainsi que de la disponibilité des USIC pour la prise en charge des patients cardiologiques « HEART TEAM »</a:t>
            </a:r>
          </a:p>
          <a:p>
            <a:endParaRPr lang="fr-FR" dirty="0"/>
          </a:p>
        </p:txBody>
      </p:sp>
    </p:spTree>
    <p:extLst>
      <p:ext uri="{BB962C8B-B14F-4D97-AF65-F5344CB8AC3E}">
        <p14:creationId xmlns:p14="http://schemas.microsoft.com/office/powerpoint/2010/main" val="165835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solidFill>
            <a:schemeClr val="accent1"/>
          </a:solidFill>
        </p:spPr>
        <p:txBody>
          <a:bodyPr>
            <a:normAutofit fontScale="55000" lnSpcReduction="20000"/>
          </a:bodyPr>
          <a:lstStyle/>
          <a:p>
            <a:r>
              <a:rPr lang="fr-FR" sz="3800" dirty="0">
                <a:solidFill>
                  <a:schemeClr val="bg1"/>
                </a:solidFill>
              </a:rPr>
              <a:t>L’âge des patients et leurs comorbidités seront également des paramètres importants à prendre en compte. Les hospitalisations pour examens « non urgents » sont à reporter, ce qui correspond à annuler tous les patients pouvant attendre 3 mois leur examen.</a:t>
            </a:r>
          </a:p>
          <a:p>
            <a:r>
              <a:rPr lang="fr-FR" sz="3800" u="sng" dirty="0">
                <a:solidFill>
                  <a:schemeClr val="bg1"/>
                </a:solidFill>
              </a:rPr>
              <a:t>Liste des examens et interventions à faire même pendant cette période épidémique</a:t>
            </a:r>
            <a:endParaRPr lang="fr-FR" sz="3800" dirty="0">
              <a:solidFill>
                <a:schemeClr val="bg1"/>
              </a:solidFill>
            </a:endParaRPr>
          </a:p>
          <a:p>
            <a:r>
              <a:rPr lang="fr-FR" sz="3800" dirty="0">
                <a:solidFill>
                  <a:schemeClr val="bg1"/>
                </a:solidFill>
              </a:rPr>
              <a:t>Syndrome coronaire aigu ST+</a:t>
            </a:r>
          </a:p>
          <a:p>
            <a:r>
              <a:rPr lang="fr-FR" sz="3800" dirty="0">
                <a:solidFill>
                  <a:schemeClr val="bg1"/>
                </a:solidFill>
              </a:rPr>
              <a:t>Syndrome coronaire aigu ST-</a:t>
            </a:r>
          </a:p>
          <a:p>
            <a:r>
              <a:rPr lang="fr-FR" sz="3800" dirty="0">
                <a:solidFill>
                  <a:schemeClr val="bg1"/>
                </a:solidFill>
              </a:rPr>
              <a:t>Angor instable</a:t>
            </a:r>
          </a:p>
          <a:p>
            <a:r>
              <a:rPr lang="fr-FR" sz="3800" dirty="0">
                <a:solidFill>
                  <a:schemeClr val="bg1"/>
                </a:solidFill>
              </a:rPr>
              <a:t>Angor stable avec aggravation récente ou tests fonctionnels très positifs avec signe de gravité, suspicion d’atteinte proximale ou en cas de dysfonction VG</a:t>
            </a:r>
          </a:p>
          <a:p>
            <a:r>
              <a:rPr lang="fr-FR" sz="3800" dirty="0">
                <a:solidFill>
                  <a:schemeClr val="bg1"/>
                </a:solidFill>
              </a:rPr>
              <a:t>TAVI chez les patients très symptomatiques (syncopal ou insuffisance cardiaque)</a:t>
            </a:r>
          </a:p>
          <a:p>
            <a:r>
              <a:rPr lang="fr-FR" sz="3800" dirty="0">
                <a:solidFill>
                  <a:schemeClr val="bg1"/>
                </a:solidFill>
              </a:rPr>
              <a:t>Bilan TAVI chez les patients très symptomatiques</a:t>
            </a:r>
          </a:p>
          <a:p>
            <a:r>
              <a:rPr lang="fr-FR" sz="3800" dirty="0" err="1">
                <a:solidFill>
                  <a:schemeClr val="bg1"/>
                </a:solidFill>
              </a:rPr>
              <a:t>Mitraclip</a:t>
            </a:r>
            <a:r>
              <a:rPr lang="fr-FR" sz="3800" dirty="0">
                <a:solidFill>
                  <a:schemeClr val="bg1"/>
                </a:solidFill>
              </a:rPr>
              <a:t> chez les patients très symptomatiques en fonction des ressources anesthésiques locales</a:t>
            </a:r>
            <a:br>
              <a:rPr lang="fr-FR" sz="3800" dirty="0">
                <a:solidFill>
                  <a:schemeClr val="bg1"/>
                </a:solidFill>
              </a:rPr>
            </a:br>
            <a:r>
              <a:rPr lang="fr-FR" sz="3400" dirty="0">
                <a:solidFill>
                  <a:schemeClr val="bg1"/>
                </a:solidFill>
              </a:rPr>
              <a:t> </a:t>
            </a:r>
          </a:p>
          <a:p>
            <a:endParaRPr lang="fr-FR" dirty="0"/>
          </a:p>
        </p:txBody>
      </p:sp>
    </p:spTree>
    <p:extLst>
      <p:ext uri="{BB962C8B-B14F-4D97-AF65-F5344CB8AC3E}">
        <p14:creationId xmlns:p14="http://schemas.microsoft.com/office/powerpoint/2010/main" val="750292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2456" y="522513"/>
            <a:ext cx="10381343" cy="1059544"/>
          </a:xfrm>
        </p:spPr>
        <p:txBody>
          <a:bodyPr>
            <a:normAutofit fontScale="90000"/>
          </a:bodyPr>
          <a:lstStyle/>
          <a:p>
            <a:br>
              <a:rPr lang="fr-FR" u="sng" dirty="0"/>
            </a:br>
            <a:r>
              <a:rPr lang="fr-FR" u="sng" dirty="0">
                <a:solidFill>
                  <a:srgbClr val="FF0000"/>
                </a:solidFill>
              </a:rPr>
              <a:t>Liste des examens à décaler pendant cette période :</a:t>
            </a:r>
            <a:br>
              <a:rPr lang="fr-FR"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a:solidFill>
            <a:schemeClr val="accent1"/>
          </a:solidFill>
        </p:spPr>
        <p:txBody>
          <a:bodyPr>
            <a:normAutofit/>
          </a:bodyPr>
          <a:lstStyle/>
          <a:p>
            <a:r>
              <a:rPr lang="fr-FR" dirty="0">
                <a:solidFill>
                  <a:schemeClr val="bg1"/>
                </a:solidFill>
              </a:rPr>
              <a:t>Coronarographie diagnostique dans les suites d’un test fonctionnel ou d’un </a:t>
            </a:r>
            <a:r>
              <a:rPr lang="fr-FR" dirty="0" err="1">
                <a:solidFill>
                  <a:schemeClr val="bg1"/>
                </a:solidFill>
              </a:rPr>
              <a:t>coroscanner</a:t>
            </a:r>
            <a:r>
              <a:rPr lang="fr-FR" dirty="0">
                <a:solidFill>
                  <a:schemeClr val="bg1"/>
                </a:solidFill>
              </a:rPr>
              <a:t> chez un patient asymptomatique</a:t>
            </a:r>
          </a:p>
          <a:p>
            <a:r>
              <a:rPr lang="fr-FR" dirty="0">
                <a:solidFill>
                  <a:schemeClr val="bg1"/>
                </a:solidFill>
              </a:rPr>
              <a:t>TAVI chez patient peu symptomatique</a:t>
            </a:r>
          </a:p>
          <a:p>
            <a:r>
              <a:rPr lang="fr-FR" dirty="0" err="1">
                <a:solidFill>
                  <a:schemeClr val="bg1"/>
                </a:solidFill>
              </a:rPr>
              <a:t>Mitraclip</a:t>
            </a:r>
            <a:r>
              <a:rPr lang="fr-FR" dirty="0">
                <a:solidFill>
                  <a:schemeClr val="bg1"/>
                </a:solidFill>
              </a:rPr>
              <a:t> ou dilatation mitrale non urgente</a:t>
            </a:r>
          </a:p>
          <a:p>
            <a:r>
              <a:rPr lang="fr-FR" dirty="0">
                <a:solidFill>
                  <a:schemeClr val="bg1"/>
                </a:solidFill>
              </a:rPr>
              <a:t>Fermeture FOP/CIA, Alcoolisation Septale</a:t>
            </a:r>
          </a:p>
          <a:p>
            <a:r>
              <a:rPr lang="fr-FR" dirty="0">
                <a:solidFill>
                  <a:schemeClr val="bg1"/>
                </a:solidFill>
              </a:rPr>
              <a:t>Fermeture Auricule G (sauf CI absolue aux anticoagulants)</a:t>
            </a:r>
          </a:p>
          <a:p>
            <a:r>
              <a:rPr lang="fr-FR" dirty="0">
                <a:solidFill>
                  <a:schemeClr val="bg1"/>
                </a:solidFill>
              </a:rPr>
              <a:t>Intervention périphérique non urgente (hors interruption de la VCI)</a:t>
            </a:r>
          </a:p>
          <a:p>
            <a:r>
              <a:rPr lang="fr-FR" dirty="0">
                <a:solidFill>
                  <a:schemeClr val="bg1"/>
                </a:solidFill>
              </a:rPr>
              <a:t>Tout examen dont on pense qu’il pourra être reprogrammé sans risque au-delà de 3 mois</a:t>
            </a:r>
          </a:p>
          <a:p>
            <a:endParaRPr lang="fr-FR" dirty="0">
              <a:solidFill>
                <a:schemeClr val="bg1"/>
              </a:solidFill>
            </a:endParaRPr>
          </a:p>
        </p:txBody>
      </p:sp>
    </p:spTree>
    <p:extLst>
      <p:ext uri="{BB962C8B-B14F-4D97-AF65-F5344CB8AC3E}">
        <p14:creationId xmlns:p14="http://schemas.microsoft.com/office/powerpoint/2010/main" val="3448028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1185841"/>
            <a:ext cx="10515601" cy="5202873"/>
          </a:xfrm>
        </p:spPr>
      </p:pic>
      <p:sp>
        <p:nvSpPr>
          <p:cNvPr id="2" name="Rectangle 1"/>
          <p:cNvSpPr/>
          <p:nvPr/>
        </p:nvSpPr>
        <p:spPr>
          <a:xfrm>
            <a:off x="838199" y="2371725"/>
            <a:ext cx="2214283" cy="3416320"/>
          </a:xfrm>
          <a:prstGeom prst="rect">
            <a:avLst/>
          </a:prstGeom>
        </p:spPr>
        <p:txBody>
          <a:bodyPr wrap="square">
            <a:spAutoFit/>
          </a:bodyPr>
          <a:lstStyle/>
          <a:p>
            <a:r>
              <a:rPr lang="fr-FR" dirty="0"/>
              <a:t>GOD CREATE AMERICA  </a:t>
            </a:r>
            <a:br>
              <a:rPr lang="fr-FR" dirty="0"/>
            </a:br>
            <a:r>
              <a:rPr lang="fr-FR" dirty="0"/>
              <a:t>.AMERICAN CREATE AND BELIEVE STRONGLY IN DOLLAR…..AND THEY SAY IN GOD WE TRUST…..COVID19 CAME AND SAYS » ME TOO SO WE CAN STAY TOGETHER »</a:t>
            </a:r>
            <a:br>
              <a:rPr lang="fr-FR" dirty="0"/>
            </a:br>
            <a:endParaRPr lang="fr-FR" dirty="0"/>
          </a:p>
        </p:txBody>
      </p:sp>
      <p:sp>
        <p:nvSpPr>
          <p:cNvPr id="3" name="Rectangle 2"/>
          <p:cNvSpPr/>
          <p:nvPr/>
        </p:nvSpPr>
        <p:spPr>
          <a:xfrm>
            <a:off x="4093029" y="1814286"/>
            <a:ext cx="1764846" cy="3693319"/>
          </a:xfrm>
          <a:prstGeom prst="rect">
            <a:avLst/>
          </a:prstGeom>
        </p:spPr>
        <p:txBody>
          <a:bodyPr wrap="square">
            <a:spAutoFit/>
          </a:bodyPr>
          <a:lstStyle/>
          <a:p>
            <a:r>
              <a:rPr lang="fr-FR" dirty="0"/>
              <a:t>GOD CREATE AFRICA  </a:t>
            </a:r>
            <a:br>
              <a:rPr lang="fr-FR" dirty="0"/>
            </a:br>
            <a:r>
              <a:rPr lang="fr-FR" dirty="0"/>
              <a:t>.AFRICAN HAVE NO COIN BUT BELIEVE STRONGLY IN GOD…..AND COVID 19 CAME </a:t>
            </a:r>
            <a:r>
              <a:rPr lang="fr-FR" dirty="0" err="1"/>
              <a:t>it</a:t>
            </a:r>
            <a:r>
              <a:rPr lang="fr-FR" dirty="0"/>
              <a:t> SAYS  » </a:t>
            </a:r>
            <a:r>
              <a:rPr lang="fr-FR" dirty="0" err="1"/>
              <a:t>you</a:t>
            </a:r>
            <a:r>
              <a:rPr lang="fr-FR" dirty="0"/>
              <a:t> are </a:t>
            </a:r>
            <a:r>
              <a:rPr lang="fr-FR" dirty="0" err="1"/>
              <a:t>too</a:t>
            </a:r>
            <a:r>
              <a:rPr lang="fr-FR" dirty="0"/>
              <a:t> </a:t>
            </a:r>
            <a:r>
              <a:rPr lang="fr-FR" dirty="0" err="1"/>
              <a:t>poor</a:t>
            </a:r>
            <a:r>
              <a:rPr lang="fr-FR" dirty="0"/>
              <a:t>, LET ME CHALLENGE  WITH THOSE ONE FIRST…… »</a:t>
            </a:r>
          </a:p>
        </p:txBody>
      </p:sp>
    </p:spTree>
    <p:extLst>
      <p:ext uri="{BB962C8B-B14F-4D97-AF65-F5344CB8AC3E}">
        <p14:creationId xmlns:p14="http://schemas.microsoft.com/office/powerpoint/2010/main" val="3642774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23657" y="365125"/>
            <a:ext cx="3773714" cy="1460500"/>
          </a:xfrm>
          <a:solidFill>
            <a:srgbClr val="FF0000"/>
          </a:solidFill>
        </p:spPr>
        <p:txBody>
          <a:bodyPr>
            <a:normAutofit/>
          </a:bodyPr>
          <a:lstStyle/>
          <a:p>
            <a:r>
              <a:rPr lang="fr-FR" dirty="0"/>
              <a:t>CONCLUSION</a:t>
            </a:r>
          </a:p>
        </p:txBody>
      </p:sp>
      <p:sp>
        <p:nvSpPr>
          <p:cNvPr id="3" name="Espace réservé du contenu 2"/>
          <p:cNvSpPr>
            <a:spLocks noGrp="1"/>
          </p:cNvSpPr>
          <p:nvPr>
            <p:ph idx="1"/>
          </p:nvPr>
        </p:nvSpPr>
        <p:spPr>
          <a:solidFill>
            <a:schemeClr val="accent1"/>
          </a:solidFill>
        </p:spPr>
        <p:txBody>
          <a:bodyPr>
            <a:normAutofit fontScale="92500" lnSpcReduction="20000"/>
          </a:bodyPr>
          <a:lstStyle/>
          <a:p>
            <a:r>
              <a:rPr lang="fr-FR" dirty="0">
                <a:solidFill>
                  <a:schemeClr val="bg1"/>
                </a:solidFill>
              </a:rPr>
              <a:t>1.VIRUS COVID 19</a:t>
            </a:r>
          </a:p>
          <a:p>
            <a:r>
              <a:rPr lang="fr-FR" dirty="0">
                <a:solidFill>
                  <a:schemeClr val="bg1"/>
                </a:solidFill>
              </a:rPr>
              <a:t>ENCORE MAL connu tant sur le plan virologique ,physiopathologique , et épidémiologique mais économiquement effondrement du PIB MONDIAL ET DES SYSTEMES  DE SANTE.</a:t>
            </a:r>
          </a:p>
          <a:p>
            <a:r>
              <a:rPr lang="fr-FR" dirty="0">
                <a:solidFill>
                  <a:schemeClr val="bg1"/>
                </a:solidFill>
              </a:rPr>
              <a:t>2.TENIR COMPTE DU FAIT QUE CETTE PANDEMIE A COVID 19 VA  PROBABLEMENT PERDURER ENCORE DONC NE PAS BAISSER LA GARDE:MESURES BARRIERES ET DISTANCIATION, LAVAGES FREQUENTS DES MAINS</a:t>
            </a:r>
          </a:p>
          <a:p>
            <a:r>
              <a:rPr lang="fr-FR" dirty="0">
                <a:solidFill>
                  <a:schemeClr val="bg1"/>
                </a:solidFill>
              </a:rPr>
              <a:t>3. ADHERENCE AU TRAITEMENT  DES MALADIES CHRONIQUES CHEZ LES PATIENTS ATTEINTS SELON LES RECOMMANDATIONS INTERNATIONALES</a:t>
            </a:r>
          </a:p>
          <a:p>
            <a:r>
              <a:rPr lang="fr-FR" dirty="0">
                <a:solidFill>
                  <a:schemeClr val="bg1"/>
                </a:solidFill>
              </a:rPr>
              <a:t> 4.EDUCATION ET SENSIBILISATION DU PERSONNEL MEDICAL,DES PATIENTS, PERSONNEL D’ENTRETIEN ET DE NETTOYAGE SUR LES MESURES DE PROTECTION ET POUR LA VACCINATION</a:t>
            </a:r>
          </a:p>
          <a:p>
            <a:endParaRPr lang="fr-FR" dirty="0">
              <a:solidFill>
                <a:schemeClr val="bg1"/>
              </a:solidFill>
            </a:endParaRPr>
          </a:p>
        </p:txBody>
      </p:sp>
    </p:spTree>
    <p:extLst>
      <p:ext uri="{BB962C8B-B14F-4D97-AF65-F5344CB8AC3E}">
        <p14:creationId xmlns:p14="http://schemas.microsoft.com/office/powerpoint/2010/main" val="208016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60800" y="500062"/>
            <a:ext cx="3468914" cy="1325563"/>
          </a:xfrm>
          <a:solidFill>
            <a:srgbClr val="FF0000"/>
          </a:solidFill>
        </p:spPr>
        <p:txBody>
          <a:bodyPr/>
          <a:lstStyle/>
          <a:p>
            <a:r>
              <a:rPr lang="fr-FR" dirty="0"/>
              <a:t>CONCLUSION</a:t>
            </a:r>
          </a:p>
        </p:txBody>
      </p:sp>
      <p:sp>
        <p:nvSpPr>
          <p:cNvPr id="3" name="Espace réservé du contenu 2"/>
          <p:cNvSpPr>
            <a:spLocks noGrp="1"/>
          </p:cNvSpPr>
          <p:nvPr>
            <p:ph idx="1"/>
          </p:nvPr>
        </p:nvSpPr>
        <p:spPr>
          <a:solidFill>
            <a:schemeClr val="accent1"/>
          </a:solidFill>
        </p:spPr>
        <p:txBody>
          <a:bodyPr/>
          <a:lstStyle/>
          <a:p>
            <a:r>
              <a:rPr lang="fr-FR" dirty="0">
                <a:solidFill>
                  <a:schemeClr val="bg1"/>
                </a:solidFill>
              </a:rPr>
              <a:t>5.EDUQUER ET SENSIBILISER LA POPULATION POUR MESURES BARRIERES LAVAGES DES MAINS ET  VACCINATION+++</a:t>
            </a:r>
          </a:p>
          <a:p>
            <a:r>
              <a:rPr lang="fr-FR" dirty="0">
                <a:solidFill>
                  <a:schemeClr val="bg1"/>
                </a:solidFill>
              </a:rPr>
              <a:t>6.SE VACCINER VIVANT…….MAIS AUSSI POUR RESTER VIVANT EN EVITANT LES FORMES SEVERES ET LES SEQUELLES DU COVID</a:t>
            </a:r>
          </a:p>
          <a:p>
            <a:r>
              <a:rPr lang="fr-FR" dirty="0">
                <a:solidFill>
                  <a:schemeClr val="bg1"/>
                </a:solidFill>
              </a:rPr>
              <a:t>7.SENSIBILISER LES AUTORITES POUR L’APPUI ET LE SOUTIEN DES SERVICES MEDICAUX EN MATERIEL MEDICAMENTS ET CONSOMMABLES</a:t>
            </a:r>
            <a:r>
              <a:rPr lang="fr-FR" dirty="0"/>
              <a:t>.</a:t>
            </a:r>
            <a:r>
              <a:rPr lang="fr-FR" b="1" dirty="0">
                <a:solidFill>
                  <a:schemeClr val="bg1"/>
                </a:solidFill>
              </a:rPr>
              <a:t> </a:t>
            </a:r>
          </a:p>
          <a:p>
            <a:r>
              <a:rPr lang="fr-FR" b="1" dirty="0">
                <a:solidFill>
                  <a:schemeClr val="bg1"/>
                </a:solidFill>
              </a:rPr>
              <a:t>8.VALORISER DE LA TELEMEDECINE, E-SANTE ,VISIOCONFERENCE ZOOM MEETING, TEAM, E FORMATION …..</a:t>
            </a:r>
          </a:p>
        </p:txBody>
      </p:sp>
    </p:spTree>
    <p:extLst>
      <p:ext uri="{BB962C8B-B14F-4D97-AF65-F5344CB8AC3E}">
        <p14:creationId xmlns:p14="http://schemas.microsoft.com/office/powerpoint/2010/main" val="525766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5453743"/>
            <a:ext cx="10515600" cy="1132115"/>
          </a:xfrm>
        </p:spPr>
        <p:txBody>
          <a:bodyPr>
            <a:noAutofit/>
          </a:bodyPr>
          <a:lstStyle/>
          <a:p>
            <a:pPr algn="ctr"/>
            <a:r>
              <a:rPr lang="fr-FR" sz="3200" dirty="0"/>
              <a:t>« </a:t>
            </a:r>
            <a:r>
              <a:rPr lang="fr-FR" sz="3200" dirty="0" err="1"/>
              <a:t>Please</a:t>
            </a:r>
            <a:r>
              <a:rPr lang="fr-FR" sz="3200" dirty="0"/>
              <a:t>, do </a:t>
            </a:r>
            <a:r>
              <a:rPr lang="fr-FR" sz="3200" dirty="0" err="1"/>
              <a:t>stay</a:t>
            </a:r>
            <a:r>
              <a:rPr lang="fr-FR" sz="3200" dirty="0"/>
              <a:t> </a:t>
            </a:r>
            <a:r>
              <a:rPr lang="fr-FR" sz="3200" dirty="0" err="1"/>
              <a:t>safe</a:t>
            </a:r>
            <a:r>
              <a:rPr lang="fr-FR" sz="3200" dirty="0"/>
              <a:t>. </a:t>
            </a:r>
            <a:r>
              <a:rPr lang="fr-FR" sz="3200" dirty="0" err="1"/>
              <a:t>Protect</a:t>
            </a:r>
            <a:r>
              <a:rPr lang="fr-FR" sz="3200" dirty="0"/>
              <a:t> </a:t>
            </a:r>
            <a:r>
              <a:rPr lang="fr-FR" sz="3200" dirty="0" err="1"/>
              <a:t>yourself</a:t>
            </a:r>
            <a:r>
              <a:rPr lang="fr-FR" sz="3200" dirty="0"/>
              <a:t>, </a:t>
            </a:r>
            <a:r>
              <a:rPr lang="fr-FR" sz="3200" dirty="0" err="1"/>
              <a:t>your</a:t>
            </a:r>
            <a:r>
              <a:rPr lang="fr-FR" sz="3200" dirty="0"/>
              <a:t> </a:t>
            </a:r>
            <a:r>
              <a:rPr lang="fr-FR" sz="3200" dirty="0" err="1"/>
              <a:t>family</a:t>
            </a:r>
            <a:r>
              <a:rPr lang="fr-FR" sz="3200" dirty="0"/>
              <a:t> and the </a:t>
            </a:r>
            <a:r>
              <a:rPr lang="fr-FR" sz="3200" dirty="0" err="1"/>
              <a:t>comunity</a:t>
            </a:r>
            <a:r>
              <a:rPr lang="fr-FR" sz="3200" dirty="0"/>
              <a:t> by </a:t>
            </a:r>
            <a:r>
              <a:rPr lang="fr-FR" sz="3200" dirty="0" err="1"/>
              <a:t>respecting</a:t>
            </a:r>
            <a:r>
              <a:rPr lang="fr-FR" sz="3200" dirty="0"/>
              <a:t> washing hands, distancing, </a:t>
            </a:r>
            <a:r>
              <a:rPr lang="fr-FR" sz="3200" dirty="0" err="1"/>
              <a:t>barriers</a:t>
            </a:r>
            <a:r>
              <a:rPr lang="fr-FR" sz="3200" dirty="0"/>
              <a:t> </a:t>
            </a:r>
            <a:r>
              <a:rPr lang="fr-FR" sz="3200" dirty="0" err="1"/>
              <a:t>measures</a:t>
            </a:r>
            <a:r>
              <a:rPr lang="fr-FR" sz="3200" dirty="0"/>
              <a:t>, …AND VACCINATION »</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7257" y="245609"/>
            <a:ext cx="9144000" cy="4979534"/>
          </a:xfrm>
        </p:spPr>
      </p:pic>
      <p:sp>
        <p:nvSpPr>
          <p:cNvPr id="5" name="ZoneTexte 4"/>
          <p:cNvSpPr txBox="1"/>
          <p:nvPr/>
        </p:nvSpPr>
        <p:spPr>
          <a:xfrm rot="2288441">
            <a:off x="6564918" y="697641"/>
            <a:ext cx="1687286" cy="646331"/>
          </a:xfrm>
          <a:prstGeom prst="rect">
            <a:avLst/>
          </a:prstGeom>
          <a:noFill/>
        </p:spPr>
        <p:txBody>
          <a:bodyPr wrap="square" rtlCol="0">
            <a:spAutoFit/>
          </a:bodyPr>
          <a:lstStyle/>
          <a:p>
            <a:pPr algn="ctr"/>
            <a:r>
              <a:rPr lang="fr-FR" dirty="0">
                <a:solidFill>
                  <a:srgbClr val="7030A0"/>
                </a:solidFill>
              </a:rPr>
              <a:t>Wear </a:t>
            </a:r>
            <a:r>
              <a:rPr lang="fr-FR" dirty="0" err="1">
                <a:solidFill>
                  <a:srgbClr val="7030A0"/>
                </a:solidFill>
              </a:rPr>
              <a:t>your</a:t>
            </a:r>
            <a:r>
              <a:rPr lang="fr-FR" dirty="0">
                <a:solidFill>
                  <a:srgbClr val="7030A0"/>
                </a:solidFill>
              </a:rPr>
              <a:t> </a:t>
            </a:r>
            <a:r>
              <a:rPr lang="fr-FR" dirty="0" err="1">
                <a:solidFill>
                  <a:srgbClr val="7030A0"/>
                </a:solidFill>
              </a:rPr>
              <a:t>mask</a:t>
            </a:r>
            <a:r>
              <a:rPr lang="fr-FR" dirty="0">
                <a:solidFill>
                  <a:srgbClr val="7030A0"/>
                </a:solidFill>
              </a:rPr>
              <a:t> </a:t>
            </a:r>
            <a:r>
              <a:rPr lang="fr-FR" dirty="0" err="1">
                <a:solidFill>
                  <a:srgbClr val="7030A0"/>
                </a:solidFill>
              </a:rPr>
              <a:t>like</a:t>
            </a:r>
            <a:r>
              <a:rPr lang="fr-FR" dirty="0">
                <a:solidFill>
                  <a:srgbClr val="7030A0"/>
                </a:solidFill>
              </a:rPr>
              <a:t> me</a:t>
            </a:r>
          </a:p>
        </p:txBody>
      </p:sp>
      <p:sp>
        <p:nvSpPr>
          <p:cNvPr id="6" name="Ellipse 5"/>
          <p:cNvSpPr/>
          <p:nvPr/>
        </p:nvSpPr>
        <p:spPr>
          <a:xfrm>
            <a:off x="6770914" y="413657"/>
            <a:ext cx="1240972" cy="12409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H="1">
            <a:off x="6270171" y="1349829"/>
            <a:ext cx="587829"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re 1"/>
          <p:cNvSpPr txBox="1">
            <a:spLocks/>
          </p:cNvSpPr>
          <p:nvPr/>
        </p:nvSpPr>
        <p:spPr>
          <a:xfrm>
            <a:off x="1074057" y="101601"/>
            <a:ext cx="2293257" cy="1589088"/>
          </a:xfrm>
          <a:prstGeom prst="rect">
            <a:avLst/>
          </a:prstGeom>
          <a:solidFill>
            <a:schemeClr val="accent1"/>
          </a:solidFill>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solidFill>
                  <a:schemeClr val="bg1"/>
                </a:solidFill>
              </a:rPr>
              <a:t>ANITCHIE BARKA MERCI</a:t>
            </a:r>
            <a:endParaRPr lang="fr-FR" dirty="0">
              <a:solidFill>
                <a:schemeClr val="bg1"/>
              </a:solidFill>
            </a:endParaRPr>
          </a:p>
        </p:txBody>
      </p:sp>
    </p:spTree>
    <p:extLst>
      <p:ext uri="{BB962C8B-B14F-4D97-AF65-F5344CB8AC3E}">
        <p14:creationId xmlns:p14="http://schemas.microsoft.com/office/powerpoint/2010/main" val="75796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348343"/>
            <a:ext cx="10515600" cy="1342345"/>
          </a:xfrm>
          <a:solidFill>
            <a:srgbClr val="FF0000"/>
          </a:solidFill>
        </p:spPr>
        <p:txBody>
          <a:bodyPr/>
          <a:lstStyle/>
          <a:p>
            <a:r>
              <a:rPr lang="fr-FR" dirty="0">
                <a:solidFill>
                  <a:schemeClr val="bg1"/>
                </a:solidFill>
              </a:rPr>
              <a:t>CLINICAL FINDINGS OF COVID-19 IN AFRICA</a:t>
            </a:r>
          </a:p>
        </p:txBody>
      </p:sp>
      <p:sp>
        <p:nvSpPr>
          <p:cNvPr id="5" name="Espace réservé du texte 4"/>
          <p:cNvSpPr>
            <a:spLocks noGrp="1"/>
          </p:cNvSpPr>
          <p:nvPr>
            <p:ph idx="1"/>
          </p:nvPr>
        </p:nvSpPr>
        <p:spPr>
          <a:solidFill>
            <a:schemeClr val="accent1"/>
          </a:solidFill>
        </p:spPr>
        <p:txBody>
          <a:bodyPr>
            <a:normAutofit/>
          </a:bodyPr>
          <a:lstStyle/>
          <a:p>
            <a:r>
              <a:rPr lang="fr-FR" dirty="0">
                <a:solidFill>
                  <a:schemeClr val="bg1"/>
                </a:solidFill>
              </a:rPr>
              <a:t>How </a:t>
            </a:r>
            <a:r>
              <a:rPr lang="fr-FR" dirty="0" err="1">
                <a:solidFill>
                  <a:schemeClr val="bg1"/>
                </a:solidFill>
              </a:rPr>
              <a:t>did</a:t>
            </a:r>
            <a:r>
              <a:rPr lang="fr-FR" dirty="0">
                <a:solidFill>
                  <a:schemeClr val="bg1"/>
                </a:solidFill>
              </a:rPr>
              <a:t> </a:t>
            </a:r>
            <a:r>
              <a:rPr lang="fr-FR" dirty="0" err="1">
                <a:solidFill>
                  <a:schemeClr val="bg1"/>
                </a:solidFill>
              </a:rPr>
              <a:t>we</a:t>
            </a:r>
            <a:r>
              <a:rPr lang="fr-FR" dirty="0">
                <a:solidFill>
                  <a:schemeClr val="bg1"/>
                </a:solidFill>
              </a:rPr>
              <a:t> jump </a:t>
            </a:r>
            <a:r>
              <a:rPr lang="fr-FR" dirty="0" err="1">
                <a:solidFill>
                  <a:schemeClr val="bg1"/>
                </a:solidFill>
              </a:rPr>
              <a:t>inside</a:t>
            </a:r>
            <a:r>
              <a:rPr lang="fr-FR" dirty="0">
                <a:solidFill>
                  <a:schemeClr val="bg1"/>
                </a:solidFill>
              </a:rPr>
              <a:t> Covid19?By </a:t>
            </a:r>
            <a:r>
              <a:rPr lang="fr-FR" dirty="0" err="1">
                <a:solidFill>
                  <a:schemeClr val="bg1"/>
                </a:solidFill>
              </a:rPr>
              <a:t>receiving</a:t>
            </a:r>
            <a:r>
              <a:rPr lang="fr-FR" dirty="0">
                <a:solidFill>
                  <a:schemeClr val="bg1"/>
                </a:solidFill>
              </a:rPr>
              <a:t> ACS ,</a:t>
            </a:r>
            <a:r>
              <a:rPr lang="fr-FR" dirty="0" err="1">
                <a:solidFill>
                  <a:schemeClr val="bg1"/>
                </a:solidFill>
              </a:rPr>
              <a:t>ischemic</a:t>
            </a:r>
            <a:r>
              <a:rPr lang="fr-FR" dirty="0">
                <a:solidFill>
                  <a:schemeClr val="bg1"/>
                </a:solidFill>
              </a:rPr>
              <a:t> stroke and </a:t>
            </a:r>
            <a:r>
              <a:rPr lang="fr-FR" dirty="0" err="1">
                <a:solidFill>
                  <a:schemeClr val="bg1"/>
                </a:solidFill>
              </a:rPr>
              <a:t>thromboembolic</a:t>
            </a:r>
            <a:r>
              <a:rPr lang="fr-FR" dirty="0">
                <a:solidFill>
                  <a:schemeClr val="bg1"/>
                </a:solidFill>
              </a:rPr>
              <a:t> cases as </a:t>
            </a:r>
            <a:r>
              <a:rPr lang="fr-FR" dirty="0" err="1">
                <a:solidFill>
                  <a:schemeClr val="bg1"/>
                </a:solidFill>
              </a:rPr>
              <a:t>Deep</a:t>
            </a:r>
            <a:r>
              <a:rPr lang="fr-FR" dirty="0">
                <a:solidFill>
                  <a:schemeClr val="bg1"/>
                </a:solidFill>
              </a:rPr>
              <a:t> </a:t>
            </a:r>
            <a:r>
              <a:rPr lang="fr-FR" dirty="0" err="1">
                <a:solidFill>
                  <a:schemeClr val="bg1"/>
                </a:solidFill>
              </a:rPr>
              <a:t>Veinous</a:t>
            </a:r>
            <a:r>
              <a:rPr lang="fr-FR" dirty="0">
                <a:solidFill>
                  <a:schemeClr val="bg1"/>
                </a:solidFill>
              </a:rPr>
              <a:t> </a:t>
            </a:r>
            <a:r>
              <a:rPr lang="fr-FR" dirty="0" err="1">
                <a:solidFill>
                  <a:schemeClr val="bg1"/>
                </a:solidFill>
              </a:rPr>
              <a:t>Thrombosis</a:t>
            </a:r>
            <a:r>
              <a:rPr lang="fr-FR" dirty="0">
                <a:solidFill>
                  <a:schemeClr val="bg1"/>
                </a:solidFill>
              </a:rPr>
              <a:t> AND </a:t>
            </a:r>
            <a:r>
              <a:rPr lang="fr-FR" dirty="0" err="1">
                <a:solidFill>
                  <a:schemeClr val="bg1"/>
                </a:solidFill>
              </a:rPr>
              <a:t>Pulmonary</a:t>
            </a:r>
            <a:r>
              <a:rPr lang="fr-FR" dirty="0">
                <a:solidFill>
                  <a:schemeClr val="bg1"/>
                </a:solidFill>
              </a:rPr>
              <a:t> </a:t>
            </a:r>
            <a:r>
              <a:rPr lang="fr-FR" dirty="0" err="1">
                <a:solidFill>
                  <a:schemeClr val="bg1"/>
                </a:solidFill>
              </a:rPr>
              <a:t>Embolism</a:t>
            </a:r>
            <a:r>
              <a:rPr lang="fr-FR" dirty="0">
                <a:solidFill>
                  <a:schemeClr val="bg1"/>
                </a:solidFill>
              </a:rPr>
              <a:t>  in </a:t>
            </a:r>
            <a:r>
              <a:rPr lang="fr-FR" dirty="0" err="1">
                <a:solidFill>
                  <a:schemeClr val="bg1"/>
                </a:solidFill>
              </a:rPr>
              <a:t>young</a:t>
            </a:r>
            <a:r>
              <a:rPr lang="fr-FR" dirty="0">
                <a:solidFill>
                  <a:schemeClr val="bg1"/>
                </a:solidFill>
              </a:rPr>
              <a:t> patients </a:t>
            </a:r>
            <a:r>
              <a:rPr lang="fr-FR" dirty="0" err="1">
                <a:solidFill>
                  <a:schemeClr val="bg1"/>
                </a:solidFill>
              </a:rPr>
              <a:t>after</a:t>
            </a:r>
            <a:r>
              <a:rPr lang="fr-FR" dirty="0">
                <a:solidFill>
                  <a:schemeClr val="bg1"/>
                </a:solidFill>
              </a:rPr>
              <a:t> a short </a:t>
            </a:r>
            <a:r>
              <a:rPr lang="fr-FR" dirty="0" err="1">
                <a:solidFill>
                  <a:schemeClr val="bg1"/>
                </a:solidFill>
              </a:rPr>
              <a:t>period</a:t>
            </a:r>
            <a:r>
              <a:rPr lang="fr-FR" dirty="0">
                <a:solidFill>
                  <a:schemeClr val="bg1"/>
                </a:solidFill>
              </a:rPr>
              <a:t> of </a:t>
            </a:r>
            <a:r>
              <a:rPr lang="fr-FR" dirty="0" err="1">
                <a:solidFill>
                  <a:schemeClr val="bg1"/>
                </a:solidFill>
              </a:rPr>
              <a:t>fever</a:t>
            </a:r>
            <a:r>
              <a:rPr lang="fr-FR" dirty="0">
                <a:solidFill>
                  <a:schemeClr val="bg1"/>
                </a:solidFill>
              </a:rPr>
              <a:t> and </a:t>
            </a:r>
            <a:r>
              <a:rPr lang="fr-FR" dirty="0" err="1">
                <a:solidFill>
                  <a:schemeClr val="bg1"/>
                </a:solidFill>
              </a:rPr>
              <a:t>cough</a:t>
            </a:r>
            <a:r>
              <a:rPr lang="fr-FR" dirty="0">
                <a:solidFill>
                  <a:schemeClr val="bg1"/>
                </a:solidFill>
              </a:rPr>
              <a:t> </a:t>
            </a:r>
            <a:r>
              <a:rPr lang="fr-FR" dirty="0" err="1">
                <a:solidFill>
                  <a:schemeClr val="bg1"/>
                </a:solidFill>
              </a:rPr>
              <a:t>which</a:t>
            </a:r>
            <a:r>
              <a:rPr lang="fr-FR" dirty="0">
                <a:solidFill>
                  <a:schemeClr val="bg1"/>
                </a:solidFill>
              </a:rPr>
              <a:t> are the </a:t>
            </a:r>
            <a:r>
              <a:rPr lang="fr-FR" dirty="0" err="1">
                <a:solidFill>
                  <a:schemeClr val="bg1"/>
                </a:solidFill>
              </a:rPr>
              <a:t>result</a:t>
            </a:r>
            <a:r>
              <a:rPr lang="fr-FR" dirty="0">
                <a:solidFill>
                  <a:schemeClr val="bg1"/>
                </a:solidFill>
              </a:rPr>
              <a:t> of the </a:t>
            </a:r>
            <a:r>
              <a:rPr lang="fr-FR" dirty="0" err="1">
                <a:solidFill>
                  <a:schemeClr val="bg1"/>
                </a:solidFill>
              </a:rPr>
              <a:t>endothelitis</a:t>
            </a:r>
            <a:r>
              <a:rPr lang="fr-FR" dirty="0">
                <a:solidFill>
                  <a:schemeClr val="bg1"/>
                </a:solidFill>
              </a:rPr>
              <a:t>  and the cytokinic choc with </a:t>
            </a:r>
            <a:r>
              <a:rPr lang="fr-FR" dirty="0" err="1">
                <a:solidFill>
                  <a:schemeClr val="bg1"/>
                </a:solidFill>
              </a:rPr>
              <a:t>vessels</a:t>
            </a:r>
            <a:r>
              <a:rPr lang="fr-FR" dirty="0">
                <a:solidFill>
                  <a:schemeClr val="bg1"/>
                </a:solidFill>
              </a:rPr>
              <a:t> </a:t>
            </a:r>
            <a:r>
              <a:rPr lang="fr-FR" dirty="0" err="1">
                <a:solidFill>
                  <a:schemeClr val="bg1"/>
                </a:solidFill>
              </a:rPr>
              <a:t>endothelial</a:t>
            </a:r>
            <a:r>
              <a:rPr lang="fr-FR" dirty="0">
                <a:solidFill>
                  <a:schemeClr val="bg1"/>
                </a:solidFill>
              </a:rPr>
              <a:t> inflammation.</a:t>
            </a:r>
          </a:p>
          <a:p>
            <a:r>
              <a:rPr lang="fr-FR" dirty="0" err="1">
                <a:solidFill>
                  <a:schemeClr val="bg1"/>
                </a:solidFill>
              </a:rPr>
              <a:t>Since</a:t>
            </a:r>
            <a:r>
              <a:rPr lang="fr-FR" dirty="0">
                <a:solidFill>
                  <a:schemeClr val="bg1"/>
                </a:solidFill>
              </a:rPr>
              <a:t> </a:t>
            </a:r>
            <a:r>
              <a:rPr lang="fr-FR" dirty="0" err="1">
                <a:solidFill>
                  <a:schemeClr val="bg1"/>
                </a:solidFill>
              </a:rPr>
              <a:t>march</a:t>
            </a:r>
            <a:r>
              <a:rPr lang="fr-FR" dirty="0">
                <a:solidFill>
                  <a:schemeClr val="bg1"/>
                </a:solidFill>
              </a:rPr>
              <a:t> 2020 </a:t>
            </a:r>
            <a:r>
              <a:rPr lang="fr-FR" dirty="0" err="1">
                <a:solidFill>
                  <a:schemeClr val="bg1"/>
                </a:solidFill>
              </a:rPr>
              <a:t>we</a:t>
            </a:r>
            <a:r>
              <a:rPr lang="fr-FR" dirty="0">
                <a:solidFill>
                  <a:schemeClr val="bg1"/>
                </a:solidFill>
              </a:rPr>
              <a:t> </a:t>
            </a:r>
            <a:r>
              <a:rPr lang="fr-FR" dirty="0" err="1">
                <a:solidFill>
                  <a:schemeClr val="bg1"/>
                </a:solidFill>
              </a:rPr>
              <a:t>start</a:t>
            </a:r>
            <a:r>
              <a:rPr lang="fr-FR" dirty="0">
                <a:solidFill>
                  <a:schemeClr val="bg1"/>
                </a:solidFill>
              </a:rPr>
              <a:t> putting </a:t>
            </a:r>
            <a:r>
              <a:rPr lang="fr-FR" dirty="0" err="1">
                <a:solidFill>
                  <a:schemeClr val="bg1"/>
                </a:solidFill>
              </a:rPr>
              <a:t>our</a:t>
            </a:r>
            <a:r>
              <a:rPr lang="fr-FR" dirty="0">
                <a:solidFill>
                  <a:schemeClr val="bg1"/>
                </a:solidFill>
              </a:rPr>
              <a:t> patients </a:t>
            </a:r>
            <a:r>
              <a:rPr lang="fr-FR" dirty="0" err="1">
                <a:solidFill>
                  <a:schemeClr val="bg1"/>
                </a:solidFill>
              </a:rPr>
              <a:t>under</a:t>
            </a:r>
            <a:r>
              <a:rPr lang="fr-FR" dirty="0">
                <a:solidFill>
                  <a:schemeClr val="bg1"/>
                </a:solidFill>
              </a:rPr>
              <a:t> </a:t>
            </a:r>
            <a:r>
              <a:rPr lang="fr-FR" dirty="0" err="1">
                <a:solidFill>
                  <a:schemeClr val="bg1"/>
                </a:solidFill>
              </a:rPr>
              <a:t>antiinflammatory</a:t>
            </a:r>
            <a:r>
              <a:rPr lang="fr-FR" dirty="0">
                <a:solidFill>
                  <a:schemeClr val="bg1"/>
                </a:solidFill>
              </a:rPr>
              <a:t> </a:t>
            </a:r>
            <a:r>
              <a:rPr lang="fr-FR" dirty="0" err="1">
                <a:solidFill>
                  <a:schemeClr val="bg1"/>
                </a:solidFill>
              </a:rPr>
              <a:t>drugs</a:t>
            </a:r>
            <a:r>
              <a:rPr lang="fr-FR" dirty="0">
                <a:solidFill>
                  <a:schemeClr val="bg1"/>
                </a:solidFill>
              </a:rPr>
              <a:t> and anticoagulation. </a:t>
            </a:r>
          </a:p>
          <a:p>
            <a:r>
              <a:rPr lang="fr-FR" dirty="0">
                <a:solidFill>
                  <a:schemeClr val="bg1"/>
                </a:solidFill>
              </a:rPr>
              <a:t>So the </a:t>
            </a:r>
            <a:r>
              <a:rPr lang="fr-FR" dirty="0" err="1">
                <a:solidFill>
                  <a:schemeClr val="bg1"/>
                </a:solidFill>
              </a:rPr>
              <a:t>clinical</a:t>
            </a:r>
            <a:r>
              <a:rPr lang="fr-FR" dirty="0">
                <a:solidFill>
                  <a:schemeClr val="bg1"/>
                </a:solidFill>
              </a:rPr>
              <a:t> </a:t>
            </a:r>
            <a:r>
              <a:rPr lang="fr-FR" dirty="0" err="1">
                <a:solidFill>
                  <a:schemeClr val="bg1"/>
                </a:solidFill>
              </a:rPr>
              <a:t>findings</a:t>
            </a:r>
            <a:r>
              <a:rPr lang="fr-FR" dirty="0">
                <a:solidFill>
                  <a:schemeClr val="bg1"/>
                </a:solidFill>
              </a:rPr>
              <a:t> of Covid19 in </a:t>
            </a:r>
            <a:r>
              <a:rPr lang="fr-FR" dirty="0" err="1">
                <a:solidFill>
                  <a:schemeClr val="bg1"/>
                </a:solidFill>
              </a:rPr>
              <a:t>Africa</a:t>
            </a:r>
            <a:r>
              <a:rPr lang="fr-FR" dirty="0">
                <a:solidFill>
                  <a:schemeClr val="bg1"/>
                </a:solidFill>
              </a:rPr>
              <a:t>  are the </a:t>
            </a:r>
            <a:r>
              <a:rPr lang="fr-FR" dirty="0" err="1">
                <a:solidFill>
                  <a:schemeClr val="bg1"/>
                </a:solidFill>
              </a:rPr>
              <a:t>same</a:t>
            </a:r>
            <a:r>
              <a:rPr lang="fr-FR" dirty="0">
                <a:solidFill>
                  <a:schemeClr val="bg1"/>
                </a:solidFill>
              </a:rPr>
              <a:t> as in </a:t>
            </a:r>
            <a:r>
              <a:rPr lang="fr-FR" dirty="0" err="1">
                <a:solidFill>
                  <a:schemeClr val="bg1"/>
                </a:solidFill>
              </a:rPr>
              <a:t>other</a:t>
            </a:r>
            <a:r>
              <a:rPr lang="fr-FR" dirty="0">
                <a:solidFill>
                  <a:schemeClr val="bg1"/>
                </a:solidFill>
              </a:rPr>
              <a:t> parts of the world </a:t>
            </a:r>
            <a:r>
              <a:rPr lang="fr-FR" dirty="0" err="1">
                <a:solidFill>
                  <a:schemeClr val="bg1"/>
                </a:solidFill>
              </a:rPr>
              <a:t>seemingly</a:t>
            </a:r>
            <a:r>
              <a:rPr lang="fr-FR" dirty="0">
                <a:solidFill>
                  <a:schemeClr val="bg1"/>
                </a:solidFill>
              </a:rPr>
              <a:t> </a:t>
            </a:r>
            <a:r>
              <a:rPr lang="fr-FR" dirty="0" err="1">
                <a:solidFill>
                  <a:schemeClr val="bg1"/>
                </a:solidFill>
              </a:rPr>
              <a:t>less</a:t>
            </a:r>
            <a:r>
              <a:rPr lang="fr-FR" dirty="0">
                <a:solidFill>
                  <a:schemeClr val="bg1"/>
                </a:solidFill>
              </a:rPr>
              <a:t> </a:t>
            </a:r>
            <a:r>
              <a:rPr lang="fr-FR" dirty="0" err="1">
                <a:solidFill>
                  <a:schemeClr val="bg1"/>
                </a:solidFill>
              </a:rPr>
              <a:t>sever</a:t>
            </a:r>
            <a:r>
              <a:rPr lang="fr-FR" dirty="0">
                <a:solidFill>
                  <a:schemeClr val="bg1"/>
                </a:solidFill>
              </a:rPr>
              <a:t> cases are </a:t>
            </a:r>
            <a:r>
              <a:rPr lang="fr-FR" dirty="0" err="1">
                <a:solidFill>
                  <a:schemeClr val="bg1"/>
                </a:solidFill>
              </a:rPr>
              <a:t>found</a:t>
            </a:r>
            <a:r>
              <a:rPr lang="fr-FR" dirty="0">
                <a:solidFill>
                  <a:schemeClr val="bg1"/>
                </a:solidFill>
              </a:rPr>
              <a:t>.</a:t>
            </a:r>
          </a:p>
        </p:txBody>
      </p:sp>
    </p:spTree>
    <p:extLst>
      <p:ext uri="{BB962C8B-B14F-4D97-AF65-F5344CB8AC3E}">
        <p14:creationId xmlns:p14="http://schemas.microsoft.com/office/powerpoint/2010/main" val="388422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solidFill>
            <a:schemeClr val="accent1"/>
          </a:solidFill>
        </p:spPr>
        <p:txBody>
          <a:bodyPr/>
          <a:lstStyle/>
          <a:p>
            <a:r>
              <a:rPr lang="fr-FR" dirty="0">
                <a:solidFill>
                  <a:schemeClr val="bg1"/>
                </a:solidFill>
              </a:rPr>
              <a:t>LESS SEVERE CASES</a:t>
            </a:r>
          </a:p>
          <a:p>
            <a:r>
              <a:rPr lang="fr-FR" dirty="0" err="1">
                <a:solidFill>
                  <a:schemeClr val="bg1"/>
                </a:solidFill>
              </a:rPr>
              <a:t>Mortality</a:t>
            </a:r>
            <a:r>
              <a:rPr lang="fr-FR" dirty="0">
                <a:solidFill>
                  <a:schemeClr val="bg1"/>
                </a:solidFill>
              </a:rPr>
              <a:t> </a:t>
            </a:r>
            <a:r>
              <a:rPr lang="fr-FR" dirty="0" err="1">
                <a:solidFill>
                  <a:schemeClr val="bg1"/>
                </a:solidFill>
              </a:rPr>
              <a:t>less</a:t>
            </a:r>
            <a:r>
              <a:rPr lang="fr-FR" dirty="0">
                <a:solidFill>
                  <a:schemeClr val="bg1"/>
                </a:solidFill>
              </a:rPr>
              <a:t> </a:t>
            </a:r>
            <a:r>
              <a:rPr lang="fr-FR" dirty="0" err="1">
                <a:solidFill>
                  <a:schemeClr val="bg1"/>
                </a:solidFill>
              </a:rPr>
              <a:t>severe</a:t>
            </a:r>
            <a:endParaRPr lang="fr-FR" dirty="0">
              <a:solidFill>
                <a:schemeClr val="bg1"/>
              </a:solidFill>
            </a:endParaRPr>
          </a:p>
          <a:p>
            <a:r>
              <a:rPr lang="fr-FR" dirty="0">
                <a:solidFill>
                  <a:schemeClr val="bg1"/>
                </a:solidFill>
              </a:rPr>
              <a:t>BUT </a:t>
            </a:r>
            <a:r>
              <a:rPr lang="fr-FR" dirty="0" err="1">
                <a:solidFill>
                  <a:schemeClr val="bg1"/>
                </a:solidFill>
              </a:rPr>
              <a:t>Less</a:t>
            </a:r>
            <a:r>
              <a:rPr lang="fr-FR" dirty="0">
                <a:solidFill>
                  <a:schemeClr val="bg1"/>
                </a:solidFill>
              </a:rPr>
              <a:t> </a:t>
            </a:r>
            <a:r>
              <a:rPr lang="fr-FR" dirty="0" err="1">
                <a:solidFill>
                  <a:schemeClr val="bg1"/>
                </a:solidFill>
              </a:rPr>
              <a:t>means</a:t>
            </a:r>
            <a:r>
              <a:rPr lang="fr-FR" dirty="0">
                <a:solidFill>
                  <a:schemeClr val="bg1"/>
                </a:solidFill>
              </a:rPr>
              <a:t> to </a:t>
            </a:r>
            <a:r>
              <a:rPr lang="fr-FR" dirty="0" err="1">
                <a:solidFill>
                  <a:schemeClr val="bg1"/>
                </a:solidFill>
              </a:rPr>
              <a:t>fight</a:t>
            </a:r>
            <a:r>
              <a:rPr lang="fr-FR" dirty="0">
                <a:solidFill>
                  <a:schemeClr val="bg1"/>
                </a:solidFill>
              </a:rPr>
              <a:t> </a:t>
            </a:r>
            <a:r>
              <a:rPr lang="fr-FR" dirty="0" err="1">
                <a:solidFill>
                  <a:schemeClr val="bg1"/>
                </a:solidFill>
              </a:rPr>
              <a:t>against</a:t>
            </a:r>
            <a:r>
              <a:rPr lang="fr-FR" dirty="0">
                <a:solidFill>
                  <a:schemeClr val="bg1"/>
                </a:solidFill>
              </a:rPr>
              <a:t> COVID-19</a:t>
            </a:r>
          </a:p>
          <a:p>
            <a:r>
              <a:rPr lang="fr-FR" dirty="0" err="1">
                <a:solidFill>
                  <a:schemeClr val="bg1"/>
                </a:solidFill>
              </a:rPr>
              <a:t>Very</a:t>
            </a:r>
            <a:r>
              <a:rPr lang="fr-FR" dirty="0">
                <a:solidFill>
                  <a:schemeClr val="bg1"/>
                </a:solidFill>
              </a:rPr>
              <a:t> </a:t>
            </a:r>
            <a:r>
              <a:rPr lang="fr-FR" dirty="0" err="1">
                <a:solidFill>
                  <a:schemeClr val="bg1"/>
                </a:solidFill>
              </a:rPr>
              <a:t>less</a:t>
            </a:r>
            <a:r>
              <a:rPr lang="fr-FR" dirty="0">
                <a:solidFill>
                  <a:schemeClr val="bg1"/>
                </a:solidFill>
              </a:rPr>
              <a:t> </a:t>
            </a:r>
            <a:r>
              <a:rPr lang="fr-FR" dirty="0" err="1">
                <a:solidFill>
                  <a:schemeClr val="bg1"/>
                </a:solidFill>
              </a:rPr>
              <a:t>qualified</a:t>
            </a:r>
            <a:r>
              <a:rPr lang="fr-FR" dirty="0">
                <a:solidFill>
                  <a:schemeClr val="bg1"/>
                </a:solidFill>
              </a:rPr>
              <a:t> </a:t>
            </a:r>
            <a:r>
              <a:rPr lang="fr-FR" dirty="0" err="1">
                <a:solidFill>
                  <a:schemeClr val="bg1"/>
                </a:solidFill>
              </a:rPr>
              <a:t>human</a:t>
            </a:r>
            <a:r>
              <a:rPr lang="fr-FR" dirty="0">
                <a:solidFill>
                  <a:schemeClr val="bg1"/>
                </a:solidFill>
              </a:rPr>
              <a:t> </a:t>
            </a:r>
            <a:r>
              <a:rPr lang="fr-FR" dirty="0" err="1">
                <a:solidFill>
                  <a:schemeClr val="bg1"/>
                </a:solidFill>
              </a:rPr>
              <a:t>resources</a:t>
            </a:r>
            <a:endParaRPr lang="fr-FR" dirty="0">
              <a:solidFill>
                <a:schemeClr val="bg1"/>
              </a:solidFill>
            </a:endParaRPr>
          </a:p>
          <a:p>
            <a:r>
              <a:rPr lang="fr-FR" dirty="0" err="1">
                <a:solidFill>
                  <a:schemeClr val="bg1"/>
                </a:solidFill>
              </a:rPr>
              <a:t>Sociocultural</a:t>
            </a:r>
            <a:r>
              <a:rPr lang="fr-FR" dirty="0">
                <a:solidFill>
                  <a:schemeClr val="bg1"/>
                </a:solidFill>
              </a:rPr>
              <a:t> </a:t>
            </a:r>
            <a:r>
              <a:rPr lang="fr-FR" dirty="0" err="1">
                <a:solidFill>
                  <a:schemeClr val="bg1"/>
                </a:solidFill>
              </a:rPr>
              <a:t>barriers</a:t>
            </a:r>
            <a:r>
              <a:rPr lang="fr-FR" dirty="0">
                <a:solidFill>
                  <a:schemeClr val="bg1"/>
                </a:solidFill>
              </a:rPr>
              <a:t> to </a:t>
            </a:r>
            <a:r>
              <a:rPr lang="fr-FR" dirty="0" err="1">
                <a:solidFill>
                  <a:schemeClr val="bg1"/>
                </a:solidFill>
              </a:rPr>
              <a:t>understand</a:t>
            </a:r>
            <a:r>
              <a:rPr lang="fr-FR" dirty="0">
                <a:solidFill>
                  <a:schemeClr val="bg1"/>
                </a:solidFill>
              </a:rPr>
              <a:t> distancing and </a:t>
            </a:r>
            <a:r>
              <a:rPr lang="fr-FR" dirty="0" err="1">
                <a:solidFill>
                  <a:schemeClr val="bg1"/>
                </a:solidFill>
              </a:rPr>
              <a:t>preventive</a:t>
            </a:r>
            <a:r>
              <a:rPr lang="fr-FR" dirty="0">
                <a:solidFill>
                  <a:schemeClr val="bg1"/>
                </a:solidFill>
              </a:rPr>
              <a:t> </a:t>
            </a:r>
            <a:r>
              <a:rPr lang="fr-FR" dirty="0" err="1">
                <a:solidFill>
                  <a:schemeClr val="bg1"/>
                </a:solidFill>
              </a:rPr>
              <a:t>measures</a:t>
            </a:r>
            <a:endParaRPr lang="fr-FR" dirty="0">
              <a:solidFill>
                <a:schemeClr val="bg1"/>
              </a:solidFill>
            </a:endParaRPr>
          </a:p>
          <a:p>
            <a:r>
              <a:rPr lang="fr-FR" dirty="0">
                <a:solidFill>
                  <a:schemeClr val="bg1"/>
                </a:solidFill>
              </a:rPr>
              <a:t>BIG IMPACT ON HEALH SYSTEM AND HEALTH FACILITIES :PEOPLE ARE AFRAID OF GOING TO HOSPITAL NOT TO BE COTAMINATED? </a:t>
            </a:r>
          </a:p>
          <a:p>
            <a:endParaRPr lang="fr-FR" dirty="0">
              <a:solidFill>
                <a:schemeClr val="bg1"/>
              </a:solidFill>
            </a:endParaRPr>
          </a:p>
        </p:txBody>
      </p:sp>
    </p:spTree>
    <p:extLst>
      <p:ext uri="{BB962C8B-B14F-4D97-AF65-F5344CB8AC3E}">
        <p14:creationId xmlns:p14="http://schemas.microsoft.com/office/powerpoint/2010/main" val="95540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629" y="112676"/>
            <a:ext cx="10854433" cy="6050839"/>
          </a:xfrm>
        </p:spPr>
      </p:pic>
    </p:spTree>
    <p:extLst>
      <p:ext uri="{BB962C8B-B14F-4D97-AF65-F5344CB8AC3E}">
        <p14:creationId xmlns:p14="http://schemas.microsoft.com/office/powerpoint/2010/main" val="175589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466148"/>
          </a:xfrm>
        </p:spPr>
        <p:txBody>
          <a:bodyPr>
            <a:normAutofit fontScale="90000"/>
          </a:bodyPr>
          <a:lstStyle/>
          <a:p>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1" y="706582"/>
            <a:ext cx="9899072" cy="5846618"/>
          </a:xfrm>
        </p:spPr>
      </p:pic>
    </p:spTree>
    <p:extLst>
      <p:ext uri="{BB962C8B-B14F-4D97-AF65-F5344CB8AC3E}">
        <p14:creationId xmlns:p14="http://schemas.microsoft.com/office/powerpoint/2010/main" val="226282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51793" y="63063"/>
            <a:ext cx="10941269" cy="12770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Facteurs de risque et complications cardiovasculaires potentielles du COVID-19</a:t>
            </a:r>
          </a:p>
        </p:txBody>
      </p:sp>
      <p:sp>
        <p:nvSpPr>
          <p:cNvPr id="2" name="Ellipse 1"/>
          <p:cNvSpPr/>
          <p:nvPr/>
        </p:nvSpPr>
        <p:spPr>
          <a:xfrm>
            <a:off x="1213945" y="3452648"/>
            <a:ext cx="1876095" cy="1592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PEC Pathologies aigues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34" y="1500415"/>
            <a:ext cx="10704786" cy="5357585"/>
          </a:xfrm>
          <a:prstGeom prst="rect">
            <a:avLst/>
          </a:prstGeom>
        </p:spPr>
      </p:pic>
    </p:spTree>
    <p:extLst>
      <p:ext uri="{BB962C8B-B14F-4D97-AF65-F5344CB8AC3E}">
        <p14:creationId xmlns:p14="http://schemas.microsoft.com/office/powerpoint/2010/main" val="2482221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1"/>
          </a:solidFill>
        </p:spPr>
        <p:txBody>
          <a:bodyPr>
            <a:normAutofit/>
          </a:bodyPr>
          <a:lstStyle/>
          <a:p>
            <a:r>
              <a:rPr lang="fr-FR" dirty="0"/>
              <a:t>Formes cliniques de la COVID-19</a:t>
            </a: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9</a:t>
            </a:fld>
            <a:endParaRPr lang="fr-BE"/>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4740" y="1690688"/>
            <a:ext cx="9002519" cy="46656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8700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1110</TotalTime>
  <Words>2110</Words>
  <Application>Microsoft Office PowerPoint</Application>
  <PresentationFormat>Grand écran</PresentationFormat>
  <Paragraphs>137</Paragraphs>
  <Slides>32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Calibri Light</vt:lpstr>
      <vt:lpstr>Thème Office</vt:lpstr>
      <vt:lpstr>    </vt:lpstr>
      <vt:lpstr>Présentation PowerPoint</vt:lpstr>
      <vt:lpstr>Présentation PowerPoint</vt:lpstr>
      <vt:lpstr>CLINICAL FINDINGS OF COVID-19 IN AFRICA</vt:lpstr>
      <vt:lpstr>Présentation PowerPoint</vt:lpstr>
      <vt:lpstr>Présentation PowerPoint</vt:lpstr>
      <vt:lpstr>Présentation PowerPoint</vt:lpstr>
      <vt:lpstr>Présentation PowerPoint</vt:lpstr>
      <vt:lpstr>Formes cliniques de la COVID-19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Recommandations sur la pratique d’échographie cardiaque pendant la pandémie du COVID-19</vt:lpstr>
      <vt:lpstr>Présentation PowerPoint</vt:lpstr>
      <vt:lpstr>Présentation PowerPoint</vt:lpstr>
      <vt:lpstr>Présentation PowerPoint</vt:lpstr>
      <vt:lpstr>Pratique des épreuves d’effort durant la pandémie Covid-19 : propositions du Groupe Exercice Réadaptation Sport et Prévention de la Société Française de Cardiologie D’après le communiqué du Groupe Exercice Réadaptation Sport et Prévention (GERS-P </vt:lpstr>
      <vt:lpstr>Contre-indication aux épreuves d'effort </vt:lpstr>
      <vt:lpstr>Classification des patients</vt:lpstr>
      <vt:lpstr>Présentation PowerPoint</vt:lpstr>
      <vt:lpstr>Liste des examens à faire ou à décaler pendant cette période </vt:lpstr>
      <vt:lpstr>Présentation PowerPoint</vt:lpstr>
      <vt:lpstr> Liste des examens à décaler pendant cette période : </vt:lpstr>
      <vt:lpstr>CONCLUSION</vt:lpstr>
      <vt:lpstr>CONCLUSION</vt:lpstr>
      <vt:lpstr>« Please, do stay safe. Protect yourself, your family and the comunity by respecting washing hands, distancing, barriers measures, …AND VACCINATION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Recommandations sur la pratique d’échographie cardiaque  pendant la pandémie du coVID-19</dc:title>
  <dc:creator>Prof TOURE</dc:creator>
  <cp:lastModifiedBy>USER</cp:lastModifiedBy>
  <cp:revision>44</cp:revision>
  <dcterms:created xsi:type="dcterms:W3CDTF">2021-10-28T10:27:10Z</dcterms:created>
  <dcterms:modified xsi:type="dcterms:W3CDTF">2021-10-29T08:07:21Z</dcterms:modified>
</cp:coreProperties>
</file>